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65" r:id="rId3"/>
    <p:sldId id="263" r:id="rId4"/>
    <p:sldId id="294" r:id="rId5"/>
    <p:sldId id="264" r:id="rId6"/>
    <p:sldId id="266" r:id="rId7"/>
    <p:sldId id="267" r:id="rId8"/>
    <p:sldId id="288" r:id="rId9"/>
    <p:sldId id="268" r:id="rId10"/>
    <p:sldId id="269" r:id="rId11"/>
    <p:sldId id="291" r:id="rId12"/>
    <p:sldId id="270" r:id="rId13"/>
    <p:sldId id="271" r:id="rId14"/>
    <p:sldId id="272" r:id="rId15"/>
    <p:sldId id="287" r:id="rId16"/>
    <p:sldId id="274" r:id="rId17"/>
    <p:sldId id="286" r:id="rId18"/>
    <p:sldId id="277" r:id="rId19"/>
    <p:sldId id="278" r:id="rId20"/>
    <p:sldId id="279" r:id="rId21"/>
    <p:sldId id="292" r:id="rId22"/>
    <p:sldId id="280" r:id="rId23"/>
    <p:sldId id="281" r:id="rId24"/>
    <p:sldId id="282" r:id="rId25"/>
    <p:sldId id="284" r:id="rId26"/>
    <p:sldId id="289" r:id="rId27"/>
    <p:sldId id="290" r:id="rId28"/>
    <p:sldId id="293" r:id="rId29"/>
    <p:sldId id="260" r:id="rId3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5247">
          <p15:clr>
            <a:srgbClr val="A4A3A4"/>
          </p15:clr>
        </p15:guide>
      </p15:sldGuideLst>
    </p:ext>
    <p:ext uri="{2D200454-40CA-4A62-9FC3-DE9A4176ACB9}">
      <p15:notesGuideLst xmlns:p15="http://schemas.microsoft.com/office/powerpoint/2012/main">
        <p15:guide id="1" orient="horz" pos="3133">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ma Siddall" initials="E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AE"/>
    <a:srgbClr val="0E73B9"/>
    <a:srgbClr val="3E6D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71486" autoAdjust="0"/>
  </p:normalViewPr>
  <p:slideViewPr>
    <p:cSldViewPr snapToGrid="0" showGuides="1">
      <p:cViewPr varScale="1">
        <p:scale>
          <a:sx n="95" d="100"/>
          <a:sy n="95" d="100"/>
        </p:scale>
        <p:origin x="1926" y="72"/>
      </p:cViewPr>
      <p:guideLst>
        <p:guide orient="horz" pos="4319"/>
        <p:guide pos="5247"/>
      </p:guideLst>
    </p:cSldViewPr>
  </p:slideViewPr>
  <p:notesTextViewPr>
    <p:cViewPr>
      <p:scale>
        <a:sx n="1" d="1"/>
        <a:sy n="1" d="1"/>
      </p:scale>
      <p:origin x="0" y="0"/>
    </p:cViewPr>
  </p:notesTextViewPr>
  <p:sorterViewPr>
    <p:cViewPr>
      <p:scale>
        <a:sx n="100" d="100"/>
        <a:sy n="100" d="100"/>
      </p:scale>
      <p:origin x="0" y="1446"/>
    </p:cViewPr>
  </p:sorterViewPr>
  <p:notesViewPr>
    <p:cSldViewPr snapToGrid="0" showGuides="1">
      <p:cViewPr varScale="1">
        <p:scale>
          <a:sx n="91" d="100"/>
          <a:sy n="91" d="100"/>
        </p:scale>
        <p:origin x="-3720" y="-108"/>
      </p:cViewPr>
      <p:guideLst>
        <p:guide orient="horz" pos="3133"/>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hyperlink" Target="http://naturalscience.tcd.ie/research/ethics/"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naturalscience.tcd.ie/research/ethics/"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8491E8-4C7F-46D2-ABEC-FD9890AF467E}"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IE"/>
        </a:p>
      </dgm:t>
    </dgm:pt>
    <dgm:pt modelId="{17B49F75-9CFA-4BFA-8F53-30B372590400}">
      <dgm:prSet phldrT="[Text]" custT="1"/>
      <dgm:spPr/>
      <dgm:t>
        <a:bodyPr/>
        <a:lstStyle/>
        <a:p>
          <a:r>
            <a:rPr lang="en-IE" sz="2000" b="1" dirty="0" smtClean="0"/>
            <a:t>Download forms from </a:t>
          </a:r>
          <a:r>
            <a:rPr lang="en-IE" sz="2000" dirty="0" smtClean="0">
              <a:hlinkClick xmlns:r="http://schemas.openxmlformats.org/officeDocument/2006/relationships" r:id="rId1"/>
            </a:rPr>
            <a:t>http://naturalscience.tcd.ie/research/ethics/</a:t>
          </a:r>
          <a:endParaRPr lang="en-IE" sz="2000" dirty="0"/>
        </a:p>
      </dgm:t>
    </dgm:pt>
    <dgm:pt modelId="{2E7EE00E-C25F-4EA4-97AA-A9871BE37C7E}" type="parTrans" cxnId="{44170A2D-9B8E-4C4A-8681-152092E3434D}">
      <dgm:prSet/>
      <dgm:spPr/>
      <dgm:t>
        <a:bodyPr/>
        <a:lstStyle/>
        <a:p>
          <a:endParaRPr lang="en-IE"/>
        </a:p>
      </dgm:t>
    </dgm:pt>
    <dgm:pt modelId="{22CC8E25-A99E-4060-8B0B-6CEF469DCFE4}" type="sibTrans" cxnId="{44170A2D-9B8E-4C4A-8681-152092E3434D}">
      <dgm:prSet/>
      <dgm:spPr/>
      <dgm:t>
        <a:bodyPr/>
        <a:lstStyle/>
        <a:p>
          <a:endParaRPr lang="en-IE"/>
        </a:p>
      </dgm:t>
    </dgm:pt>
    <dgm:pt modelId="{57E5C766-22B8-4426-BFDB-0136C746CFD1}">
      <dgm:prSet phldrT="[Text]" custT="1"/>
      <dgm:spPr/>
      <dgm:t>
        <a:bodyPr/>
        <a:lstStyle/>
        <a:p>
          <a:r>
            <a:rPr lang="en-IE" sz="2000" b="1" dirty="0" smtClean="0"/>
            <a:t>Complete, sign and e-mail to REC</a:t>
          </a:r>
        </a:p>
      </dgm:t>
    </dgm:pt>
    <dgm:pt modelId="{696C2B27-CAB4-4B62-9A88-05672BCA313D}" type="parTrans" cxnId="{F33897E3-2063-4346-A19A-A879D978A057}">
      <dgm:prSet/>
      <dgm:spPr/>
      <dgm:t>
        <a:bodyPr/>
        <a:lstStyle/>
        <a:p>
          <a:endParaRPr lang="en-IE"/>
        </a:p>
      </dgm:t>
    </dgm:pt>
    <dgm:pt modelId="{6BE03CAC-A664-4CD8-A791-28DC16C8FC9C}" type="sibTrans" cxnId="{F33897E3-2063-4346-A19A-A879D978A057}">
      <dgm:prSet/>
      <dgm:spPr/>
      <dgm:t>
        <a:bodyPr/>
        <a:lstStyle/>
        <a:p>
          <a:endParaRPr lang="en-IE"/>
        </a:p>
      </dgm:t>
    </dgm:pt>
    <dgm:pt modelId="{5B570D3A-3357-433E-8130-A373E68951A2}">
      <dgm:prSet phldrT="[Text]" custT="1"/>
      <dgm:spPr/>
      <dgm:t>
        <a:bodyPr/>
        <a:lstStyle/>
        <a:p>
          <a:r>
            <a:rPr lang="en-IE" sz="2000" b="1" dirty="0" smtClean="0"/>
            <a:t>Revise as necessary</a:t>
          </a:r>
          <a:endParaRPr lang="en-IE" sz="2000" b="1" dirty="0"/>
        </a:p>
      </dgm:t>
    </dgm:pt>
    <dgm:pt modelId="{B9B5AD74-033A-41C1-8BD3-98FABCBB071A}" type="parTrans" cxnId="{B62C542A-9F08-42E7-A9AD-AF6DBB486225}">
      <dgm:prSet/>
      <dgm:spPr/>
      <dgm:t>
        <a:bodyPr/>
        <a:lstStyle/>
        <a:p>
          <a:endParaRPr lang="en-IE"/>
        </a:p>
      </dgm:t>
    </dgm:pt>
    <dgm:pt modelId="{37EEB82D-1BA1-4707-9D8F-E249A0AFBA3D}" type="sibTrans" cxnId="{B62C542A-9F08-42E7-A9AD-AF6DBB486225}">
      <dgm:prSet/>
      <dgm:spPr/>
      <dgm:t>
        <a:bodyPr/>
        <a:lstStyle/>
        <a:p>
          <a:endParaRPr lang="en-IE"/>
        </a:p>
      </dgm:t>
    </dgm:pt>
    <dgm:pt modelId="{71901D47-DBF3-4E60-86FF-0A306A1EF539}">
      <dgm:prSet custT="1"/>
      <dgm:spPr/>
      <dgm:t>
        <a:bodyPr/>
        <a:lstStyle/>
        <a:p>
          <a:r>
            <a:rPr lang="en-IE" sz="2000" b="1" dirty="0" smtClean="0"/>
            <a:t>Complete annual/end of project reports</a:t>
          </a:r>
          <a:endParaRPr lang="en-IE" sz="2000" b="1" dirty="0"/>
        </a:p>
      </dgm:t>
    </dgm:pt>
    <dgm:pt modelId="{6A2069D7-C6A8-4531-9F6A-80B735DE5B7C}" type="parTrans" cxnId="{AC6130F0-6313-415E-A7F6-CFA5453B760D}">
      <dgm:prSet/>
      <dgm:spPr/>
      <dgm:t>
        <a:bodyPr/>
        <a:lstStyle/>
        <a:p>
          <a:endParaRPr lang="en-IE"/>
        </a:p>
      </dgm:t>
    </dgm:pt>
    <dgm:pt modelId="{AA704FA5-B6B4-4BFC-B983-34F2654A4DEC}" type="sibTrans" cxnId="{AC6130F0-6313-415E-A7F6-CFA5453B760D}">
      <dgm:prSet/>
      <dgm:spPr/>
      <dgm:t>
        <a:bodyPr/>
        <a:lstStyle/>
        <a:p>
          <a:endParaRPr lang="en-IE"/>
        </a:p>
      </dgm:t>
    </dgm:pt>
    <dgm:pt modelId="{BE8571C4-5C24-420B-924F-45082B05C832}" type="pres">
      <dgm:prSet presAssocID="{278491E8-4C7F-46D2-ABEC-FD9890AF467E}" presName="outerComposite" presStyleCnt="0">
        <dgm:presLayoutVars>
          <dgm:chMax val="5"/>
          <dgm:dir/>
          <dgm:resizeHandles val="exact"/>
        </dgm:presLayoutVars>
      </dgm:prSet>
      <dgm:spPr/>
      <dgm:t>
        <a:bodyPr/>
        <a:lstStyle/>
        <a:p>
          <a:endParaRPr lang="en-IE"/>
        </a:p>
      </dgm:t>
    </dgm:pt>
    <dgm:pt modelId="{20AD4FC0-0220-48C8-8935-305BDE0DA688}" type="pres">
      <dgm:prSet presAssocID="{278491E8-4C7F-46D2-ABEC-FD9890AF467E}" presName="dummyMaxCanvas" presStyleCnt="0">
        <dgm:presLayoutVars/>
      </dgm:prSet>
      <dgm:spPr/>
    </dgm:pt>
    <dgm:pt modelId="{6040A0E8-49EA-409E-9E0D-E9FB75C97F9B}" type="pres">
      <dgm:prSet presAssocID="{278491E8-4C7F-46D2-ABEC-FD9890AF467E}" presName="FourNodes_1" presStyleLbl="node1" presStyleIdx="0" presStyleCnt="4">
        <dgm:presLayoutVars>
          <dgm:bulletEnabled val="1"/>
        </dgm:presLayoutVars>
      </dgm:prSet>
      <dgm:spPr/>
      <dgm:t>
        <a:bodyPr/>
        <a:lstStyle/>
        <a:p>
          <a:endParaRPr lang="en-IE"/>
        </a:p>
      </dgm:t>
    </dgm:pt>
    <dgm:pt modelId="{970C13FA-471B-4E55-829E-0B1312AA82C0}" type="pres">
      <dgm:prSet presAssocID="{278491E8-4C7F-46D2-ABEC-FD9890AF467E}" presName="FourNodes_2" presStyleLbl="node1" presStyleIdx="1" presStyleCnt="4">
        <dgm:presLayoutVars>
          <dgm:bulletEnabled val="1"/>
        </dgm:presLayoutVars>
      </dgm:prSet>
      <dgm:spPr/>
      <dgm:t>
        <a:bodyPr/>
        <a:lstStyle/>
        <a:p>
          <a:endParaRPr lang="en-IE"/>
        </a:p>
      </dgm:t>
    </dgm:pt>
    <dgm:pt modelId="{E0DA4C5B-AB33-4CE3-B37F-F884DAD14739}" type="pres">
      <dgm:prSet presAssocID="{278491E8-4C7F-46D2-ABEC-FD9890AF467E}" presName="FourNodes_3" presStyleLbl="node1" presStyleIdx="2" presStyleCnt="4">
        <dgm:presLayoutVars>
          <dgm:bulletEnabled val="1"/>
        </dgm:presLayoutVars>
      </dgm:prSet>
      <dgm:spPr/>
      <dgm:t>
        <a:bodyPr/>
        <a:lstStyle/>
        <a:p>
          <a:endParaRPr lang="en-IE"/>
        </a:p>
      </dgm:t>
    </dgm:pt>
    <dgm:pt modelId="{D555005E-2AB1-4646-893C-83A97E81A43D}" type="pres">
      <dgm:prSet presAssocID="{278491E8-4C7F-46D2-ABEC-FD9890AF467E}" presName="FourNodes_4" presStyleLbl="node1" presStyleIdx="3" presStyleCnt="4">
        <dgm:presLayoutVars>
          <dgm:bulletEnabled val="1"/>
        </dgm:presLayoutVars>
      </dgm:prSet>
      <dgm:spPr/>
      <dgm:t>
        <a:bodyPr/>
        <a:lstStyle/>
        <a:p>
          <a:endParaRPr lang="en-IE"/>
        </a:p>
      </dgm:t>
    </dgm:pt>
    <dgm:pt modelId="{36ACD67F-E607-4DEF-B4F6-4AEA6E8D5D35}" type="pres">
      <dgm:prSet presAssocID="{278491E8-4C7F-46D2-ABEC-FD9890AF467E}" presName="FourConn_1-2" presStyleLbl="fgAccFollowNode1" presStyleIdx="0" presStyleCnt="3">
        <dgm:presLayoutVars>
          <dgm:bulletEnabled val="1"/>
        </dgm:presLayoutVars>
      </dgm:prSet>
      <dgm:spPr/>
      <dgm:t>
        <a:bodyPr/>
        <a:lstStyle/>
        <a:p>
          <a:endParaRPr lang="en-IE"/>
        </a:p>
      </dgm:t>
    </dgm:pt>
    <dgm:pt modelId="{7A9C9072-3ABC-47D4-B40F-3C527ACF1556}" type="pres">
      <dgm:prSet presAssocID="{278491E8-4C7F-46D2-ABEC-FD9890AF467E}" presName="FourConn_2-3" presStyleLbl="fgAccFollowNode1" presStyleIdx="1" presStyleCnt="3">
        <dgm:presLayoutVars>
          <dgm:bulletEnabled val="1"/>
        </dgm:presLayoutVars>
      </dgm:prSet>
      <dgm:spPr/>
      <dgm:t>
        <a:bodyPr/>
        <a:lstStyle/>
        <a:p>
          <a:endParaRPr lang="en-IE"/>
        </a:p>
      </dgm:t>
    </dgm:pt>
    <dgm:pt modelId="{6F956A62-23EE-4918-97A2-B66586E13188}" type="pres">
      <dgm:prSet presAssocID="{278491E8-4C7F-46D2-ABEC-FD9890AF467E}" presName="FourConn_3-4" presStyleLbl="fgAccFollowNode1" presStyleIdx="2" presStyleCnt="3">
        <dgm:presLayoutVars>
          <dgm:bulletEnabled val="1"/>
        </dgm:presLayoutVars>
      </dgm:prSet>
      <dgm:spPr/>
      <dgm:t>
        <a:bodyPr/>
        <a:lstStyle/>
        <a:p>
          <a:endParaRPr lang="en-IE"/>
        </a:p>
      </dgm:t>
    </dgm:pt>
    <dgm:pt modelId="{00DD8566-6704-4E04-A6D9-1CECEE7DB319}" type="pres">
      <dgm:prSet presAssocID="{278491E8-4C7F-46D2-ABEC-FD9890AF467E}" presName="FourNodes_1_text" presStyleLbl="node1" presStyleIdx="3" presStyleCnt="4">
        <dgm:presLayoutVars>
          <dgm:bulletEnabled val="1"/>
        </dgm:presLayoutVars>
      </dgm:prSet>
      <dgm:spPr/>
      <dgm:t>
        <a:bodyPr/>
        <a:lstStyle/>
        <a:p>
          <a:endParaRPr lang="en-IE"/>
        </a:p>
      </dgm:t>
    </dgm:pt>
    <dgm:pt modelId="{D8B34AEF-C098-4FF9-903A-0ACE4ED4366C}" type="pres">
      <dgm:prSet presAssocID="{278491E8-4C7F-46D2-ABEC-FD9890AF467E}" presName="FourNodes_2_text" presStyleLbl="node1" presStyleIdx="3" presStyleCnt="4">
        <dgm:presLayoutVars>
          <dgm:bulletEnabled val="1"/>
        </dgm:presLayoutVars>
      </dgm:prSet>
      <dgm:spPr/>
      <dgm:t>
        <a:bodyPr/>
        <a:lstStyle/>
        <a:p>
          <a:endParaRPr lang="en-IE"/>
        </a:p>
      </dgm:t>
    </dgm:pt>
    <dgm:pt modelId="{EEFCDDED-C9EC-48B2-9F52-A6982DFB257F}" type="pres">
      <dgm:prSet presAssocID="{278491E8-4C7F-46D2-ABEC-FD9890AF467E}" presName="FourNodes_3_text" presStyleLbl="node1" presStyleIdx="3" presStyleCnt="4">
        <dgm:presLayoutVars>
          <dgm:bulletEnabled val="1"/>
        </dgm:presLayoutVars>
      </dgm:prSet>
      <dgm:spPr/>
      <dgm:t>
        <a:bodyPr/>
        <a:lstStyle/>
        <a:p>
          <a:endParaRPr lang="en-IE"/>
        </a:p>
      </dgm:t>
    </dgm:pt>
    <dgm:pt modelId="{528434D6-EB84-4142-9B59-CD7C4BC907AA}" type="pres">
      <dgm:prSet presAssocID="{278491E8-4C7F-46D2-ABEC-FD9890AF467E}" presName="FourNodes_4_text" presStyleLbl="node1" presStyleIdx="3" presStyleCnt="4">
        <dgm:presLayoutVars>
          <dgm:bulletEnabled val="1"/>
        </dgm:presLayoutVars>
      </dgm:prSet>
      <dgm:spPr/>
      <dgm:t>
        <a:bodyPr/>
        <a:lstStyle/>
        <a:p>
          <a:endParaRPr lang="en-IE"/>
        </a:p>
      </dgm:t>
    </dgm:pt>
  </dgm:ptLst>
  <dgm:cxnLst>
    <dgm:cxn modelId="{49A02596-7395-492D-A03B-5A909FAC0D81}" type="presOf" srcId="{5B570D3A-3357-433E-8130-A373E68951A2}" destId="{EEFCDDED-C9EC-48B2-9F52-A6982DFB257F}" srcOrd="1" destOrd="0" presId="urn:microsoft.com/office/officeart/2005/8/layout/vProcess5"/>
    <dgm:cxn modelId="{44170A2D-9B8E-4C4A-8681-152092E3434D}" srcId="{278491E8-4C7F-46D2-ABEC-FD9890AF467E}" destId="{17B49F75-9CFA-4BFA-8F53-30B372590400}" srcOrd="0" destOrd="0" parTransId="{2E7EE00E-C25F-4EA4-97AA-A9871BE37C7E}" sibTransId="{22CC8E25-A99E-4060-8B0B-6CEF469DCFE4}"/>
    <dgm:cxn modelId="{82C000E8-CC06-46B0-967C-95CF1A2EC6C1}" type="presOf" srcId="{17B49F75-9CFA-4BFA-8F53-30B372590400}" destId="{00DD8566-6704-4E04-A6D9-1CECEE7DB319}" srcOrd="1" destOrd="0" presId="urn:microsoft.com/office/officeart/2005/8/layout/vProcess5"/>
    <dgm:cxn modelId="{A67DC71A-3263-4730-A9A3-68BFAC253C4E}" type="presOf" srcId="{5B570D3A-3357-433E-8130-A373E68951A2}" destId="{E0DA4C5B-AB33-4CE3-B37F-F884DAD14739}" srcOrd="0" destOrd="0" presId="urn:microsoft.com/office/officeart/2005/8/layout/vProcess5"/>
    <dgm:cxn modelId="{5C4000E5-974A-4D8E-AAF2-0E92FC280672}" type="presOf" srcId="{22CC8E25-A99E-4060-8B0B-6CEF469DCFE4}" destId="{36ACD67F-E607-4DEF-B4F6-4AEA6E8D5D35}" srcOrd="0" destOrd="0" presId="urn:microsoft.com/office/officeart/2005/8/layout/vProcess5"/>
    <dgm:cxn modelId="{F33897E3-2063-4346-A19A-A879D978A057}" srcId="{278491E8-4C7F-46D2-ABEC-FD9890AF467E}" destId="{57E5C766-22B8-4426-BFDB-0136C746CFD1}" srcOrd="1" destOrd="0" parTransId="{696C2B27-CAB4-4B62-9A88-05672BCA313D}" sibTransId="{6BE03CAC-A664-4CD8-A791-28DC16C8FC9C}"/>
    <dgm:cxn modelId="{38E7D80A-8837-41E3-9D40-63B03A6103BC}" type="presOf" srcId="{71901D47-DBF3-4E60-86FF-0A306A1EF539}" destId="{528434D6-EB84-4142-9B59-CD7C4BC907AA}" srcOrd="1" destOrd="0" presId="urn:microsoft.com/office/officeart/2005/8/layout/vProcess5"/>
    <dgm:cxn modelId="{B62C542A-9F08-42E7-A9AD-AF6DBB486225}" srcId="{278491E8-4C7F-46D2-ABEC-FD9890AF467E}" destId="{5B570D3A-3357-433E-8130-A373E68951A2}" srcOrd="2" destOrd="0" parTransId="{B9B5AD74-033A-41C1-8BD3-98FABCBB071A}" sibTransId="{37EEB82D-1BA1-4707-9D8F-E249A0AFBA3D}"/>
    <dgm:cxn modelId="{AC6130F0-6313-415E-A7F6-CFA5453B760D}" srcId="{278491E8-4C7F-46D2-ABEC-FD9890AF467E}" destId="{71901D47-DBF3-4E60-86FF-0A306A1EF539}" srcOrd="3" destOrd="0" parTransId="{6A2069D7-C6A8-4531-9F6A-80B735DE5B7C}" sibTransId="{AA704FA5-B6B4-4BFC-B983-34F2654A4DEC}"/>
    <dgm:cxn modelId="{D3E67851-225A-4F41-B0C9-F9F923C84CFE}" type="presOf" srcId="{6BE03CAC-A664-4CD8-A791-28DC16C8FC9C}" destId="{7A9C9072-3ABC-47D4-B40F-3C527ACF1556}" srcOrd="0" destOrd="0" presId="urn:microsoft.com/office/officeart/2005/8/layout/vProcess5"/>
    <dgm:cxn modelId="{7A89724E-984A-48A5-B0D8-7DB538111D1C}" type="presOf" srcId="{57E5C766-22B8-4426-BFDB-0136C746CFD1}" destId="{D8B34AEF-C098-4FF9-903A-0ACE4ED4366C}" srcOrd="1" destOrd="0" presId="urn:microsoft.com/office/officeart/2005/8/layout/vProcess5"/>
    <dgm:cxn modelId="{C44E4B0B-8789-498E-AEDF-2EBD0CF3CDB1}" type="presOf" srcId="{71901D47-DBF3-4E60-86FF-0A306A1EF539}" destId="{D555005E-2AB1-4646-893C-83A97E81A43D}" srcOrd="0" destOrd="0" presId="urn:microsoft.com/office/officeart/2005/8/layout/vProcess5"/>
    <dgm:cxn modelId="{FDDFF231-FBB2-40F1-9682-6522D12C84F0}" type="presOf" srcId="{17B49F75-9CFA-4BFA-8F53-30B372590400}" destId="{6040A0E8-49EA-409E-9E0D-E9FB75C97F9B}" srcOrd="0" destOrd="0" presId="urn:microsoft.com/office/officeart/2005/8/layout/vProcess5"/>
    <dgm:cxn modelId="{5886AABE-CA9E-44D3-BF7F-873BF37A9669}" type="presOf" srcId="{37EEB82D-1BA1-4707-9D8F-E249A0AFBA3D}" destId="{6F956A62-23EE-4918-97A2-B66586E13188}" srcOrd="0" destOrd="0" presId="urn:microsoft.com/office/officeart/2005/8/layout/vProcess5"/>
    <dgm:cxn modelId="{1C6B41AF-B951-4E35-9911-BC6E581BAB2B}" type="presOf" srcId="{278491E8-4C7F-46D2-ABEC-FD9890AF467E}" destId="{BE8571C4-5C24-420B-924F-45082B05C832}" srcOrd="0" destOrd="0" presId="urn:microsoft.com/office/officeart/2005/8/layout/vProcess5"/>
    <dgm:cxn modelId="{C2834708-B07E-4A94-8CFB-F9D31AB367AB}" type="presOf" srcId="{57E5C766-22B8-4426-BFDB-0136C746CFD1}" destId="{970C13FA-471B-4E55-829E-0B1312AA82C0}" srcOrd="0" destOrd="0" presId="urn:microsoft.com/office/officeart/2005/8/layout/vProcess5"/>
    <dgm:cxn modelId="{65B6069C-DEF7-488B-A2D3-28404CF35025}" type="presParOf" srcId="{BE8571C4-5C24-420B-924F-45082B05C832}" destId="{20AD4FC0-0220-48C8-8935-305BDE0DA688}" srcOrd="0" destOrd="0" presId="urn:microsoft.com/office/officeart/2005/8/layout/vProcess5"/>
    <dgm:cxn modelId="{08C5F302-B1F1-449A-81AF-47254A3A752D}" type="presParOf" srcId="{BE8571C4-5C24-420B-924F-45082B05C832}" destId="{6040A0E8-49EA-409E-9E0D-E9FB75C97F9B}" srcOrd="1" destOrd="0" presId="urn:microsoft.com/office/officeart/2005/8/layout/vProcess5"/>
    <dgm:cxn modelId="{7DAC6FFD-100B-413E-91A9-3B1F1ECC61A4}" type="presParOf" srcId="{BE8571C4-5C24-420B-924F-45082B05C832}" destId="{970C13FA-471B-4E55-829E-0B1312AA82C0}" srcOrd="2" destOrd="0" presId="urn:microsoft.com/office/officeart/2005/8/layout/vProcess5"/>
    <dgm:cxn modelId="{3C3D6CB9-AC8E-4AED-AF62-5DD9F5203F5E}" type="presParOf" srcId="{BE8571C4-5C24-420B-924F-45082B05C832}" destId="{E0DA4C5B-AB33-4CE3-B37F-F884DAD14739}" srcOrd="3" destOrd="0" presId="urn:microsoft.com/office/officeart/2005/8/layout/vProcess5"/>
    <dgm:cxn modelId="{3D6DEF53-7DF3-4ECE-A2DA-05F30E068599}" type="presParOf" srcId="{BE8571C4-5C24-420B-924F-45082B05C832}" destId="{D555005E-2AB1-4646-893C-83A97E81A43D}" srcOrd="4" destOrd="0" presId="urn:microsoft.com/office/officeart/2005/8/layout/vProcess5"/>
    <dgm:cxn modelId="{DEB223E2-E51F-4A37-888E-50015F3C850F}" type="presParOf" srcId="{BE8571C4-5C24-420B-924F-45082B05C832}" destId="{36ACD67F-E607-4DEF-B4F6-4AEA6E8D5D35}" srcOrd="5" destOrd="0" presId="urn:microsoft.com/office/officeart/2005/8/layout/vProcess5"/>
    <dgm:cxn modelId="{0D0120B4-3462-46C2-85FE-E1BA454C000D}" type="presParOf" srcId="{BE8571C4-5C24-420B-924F-45082B05C832}" destId="{7A9C9072-3ABC-47D4-B40F-3C527ACF1556}" srcOrd="6" destOrd="0" presId="urn:microsoft.com/office/officeart/2005/8/layout/vProcess5"/>
    <dgm:cxn modelId="{358E119E-E303-418C-9B45-A967BD7CE959}" type="presParOf" srcId="{BE8571C4-5C24-420B-924F-45082B05C832}" destId="{6F956A62-23EE-4918-97A2-B66586E13188}" srcOrd="7" destOrd="0" presId="urn:microsoft.com/office/officeart/2005/8/layout/vProcess5"/>
    <dgm:cxn modelId="{63656254-C72D-4053-A48C-C4829C25D686}" type="presParOf" srcId="{BE8571C4-5C24-420B-924F-45082B05C832}" destId="{00DD8566-6704-4E04-A6D9-1CECEE7DB319}" srcOrd="8" destOrd="0" presId="urn:microsoft.com/office/officeart/2005/8/layout/vProcess5"/>
    <dgm:cxn modelId="{F9E7210D-151D-4BDF-8153-14A703809E25}" type="presParOf" srcId="{BE8571C4-5C24-420B-924F-45082B05C832}" destId="{D8B34AEF-C098-4FF9-903A-0ACE4ED4366C}" srcOrd="9" destOrd="0" presId="urn:microsoft.com/office/officeart/2005/8/layout/vProcess5"/>
    <dgm:cxn modelId="{A1D162A6-D279-43F6-BC0C-186F5F561C2E}" type="presParOf" srcId="{BE8571C4-5C24-420B-924F-45082B05C832}" destId="{EEFCDDED-C9EC-48B2-9F52-A6982DFB257F}" srcOrd="10" destOrd="0" presId="urn:microsoft.com/office/officeart/2005/8/layout/vProcess5"/>
    <dgm:cxn modelId="{67AD8458-18FA-456D-91B6-074E34283787}" type="presParOf" srcId="{BE8571C4-5C24-420B-924F-45082B05C832}" destId="{528434D6-EB84-4142-9B59-CD7C4BC907AA}"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0A0E8-49EA-409E-9E0D-E9FB75C97F9B}">
      <dsp:nvSpPr>
        <dsp:cNvPr id="0" name=""/>
        <dsp:cNvSpPr/>
      </dsp:nvSpPr>
      <dsp:spPr>
        <a:xfrm>
          <a:off x="0" y="0"/>
          <a:ext cx="4876800" cy="894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IE" sz="2000" b="1" kern="1200" dirty="0" smtClean="0"/>
            <a:t>Download forms from </a:t>
          </a:r>
          <a:r>
            <a:rPr lang="en-IE" sz="2000" kern="1200" dirty="0" smtClean="0">
              <a:hlinkClick xmlns:r="http://schemas.openxmlformats.org/officeDocument/2006/relationships" r:id="rId1"/>
            </a:rPr>
            <a:t>http://naturalscience.tcd.ie/research/ethics/</a:t>
          </a:r>
          <a:endParaRPr lang="en-IE" sz="2000" kern="1200" dirty="0"/>
        </a:p>
      </dsp:txBody>
      <dsp:txXfrm>
        <a:off x="26187" y="26187"/>
        <a:ext cx="3836467" cy="841706"/>
      </dsp:txXfrm>
    </dsp:sp>
    <dsp:sp modelId="{970C13FA-471B-4E55-829E-0B1312AA82C0}">
      <dsp:nvSpPr>
        <dsp:cNvPr id="0" name=""/>
        <dsp:cNvSpPr/>
      </dsp:nvSpPr>
      <dsp:spPr>
        <a:xfrm>
          <a:off x="408432" y="1056640"/>
          <a:ext cx="4876800" cy="894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IE" sz="2000" b="1" kern="1200" dirty="0" smtClean="0"/>
            <a:t>Complete, sign and e-mail to REC</a:t>
          </a:r>
        </a:p>
      </dsp:txBody>
      <dsp:txXfrm>
        <a:off x="434619" y="1082827"/>
        <a:ext cx="3834841" cy="841706"/>
      </dsp:txXfrm>
    </dsp:sp>
    <dsp:sp modelId="{E0DA4C5B-AB33-4CE3-B37F-F884DAD14739}">
      <dsp:nvSpPr>
        <dsp:cNvPr id="0" name=""/>
        <dsp:cNvSpPr/>
      </dsp:nvSpPr>
      <dsp:spPr>
        <a:xfrm>
          <a:off x="810768" y="2113280"/>
          <a:ext cx="4876800" cy="894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IE" sz="2000" b="1" kern="1200" dirty="0" smtClean="0"/>
            <a:t>Revise as necessary</a:t>
          </a:r>
          <a:endParaRPr lang="en-IE" sz="2000" b="1" kern="1200" dirty="0"/>
        </a:p>
      </dsp:txBody>
      <dsp:txXfrm>
        <a:off x="836955" y="2139467"/>
        <a:ext cx="3840937" cy="841706"/>
      </dsp:txXfrm>
    </dsp:sp>
    <dsp:sp modelId="{D555005E-2AB1-4646-893C-83A97E81A43D}">
      <dsp:nvSpPr>
        <dsp:cNvPr id="0" name=""/>
        <dsp:cNvSpPr/>
      </dsp:nvSpPr>
      <dsp:spPr>
        <a:xfrm>
          <a:off x="1219200" y="3169919"/>
          <a:ext cx="4876800" cy="894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IE" sz="2000" b="1" kern="1200" dirty="0" smtClean="0"/>
            <a:t>Complete annual/end of project reports</a:t>
          </a:r>
          <a:endParaRPr lang="en-IE" sz="2000" b="1" kern="1200" dirty="0"/>
        </a:p>
      </dsp:txBody>
      <dsp:txXfrm>
        <a:off x="1245387" y="3196106"/>
        <a:ext cx="3834841" cy="841706"/>
      </dsp:txXfrm>
    </dsp:sp>
    <dsp:sp modelId="{36ACD67F-E607-4DEF-B4F6-4AEA6E8D5D35}">
      <dsp:nvSpPr>
        <dsp:cNvPr id="0" name=""/>
        <dsp:cNvSpPr/>
      </dsp:nvSpPr>
      <dsp:spPr>
        <a:xfrm>
          <a:off x="4295647" y="684783"/>
          <a:ext cx="581152" cy="58115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IE" sz="2600" kern="1200"/>
        </a:p>
      </dsp:txBody>
      <dsp:txXfrm>
        <a:off x="4426406" y="684783"/>
        <a:ext cx="319634" cy="437317"/>
      </dsp:txXfrm>
    </dsp:sp>
    <dsp:sp modelId="{7A9C9072-3ABC-47D4-B40F-3C527ACF1556}">
      <dsp:nvSpPr>
        <dsp:cNvPr id="0" name=""/>
        <dsp:cNvSpPr/>
      </dsp:nvSpPr>
      <dsp:spPr>
        <a:xfrm>
          <a:off x="4704080" y="1741423"/>
          <a:ext cx="581152" cy="58115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IE" sz="2600" kern="1200"/>
        </a:p>
      </dsp:txBody>
      <dsp:txXfrm>
        <a:off x="4834839" y="1741423"/>
        <a:ext cx="319634" cy="437317"/>
      </dsp:txXfrm>
    </dsp:sp>
    <dsp:sp modelId="{6F956A62-23EE-4918-97A2-B66586E13188}">
      <dsp:nvSpPr>
        <dsp:cNvPr id="0" name=""/>
        <dsp:cNvSpPr/>
      </dsp:nvSpPr>
      <dsp:spPr>
        <a:xfrm>
          <a:off x="5106415" y="2798064"/>
          <a:ext cx="581152" cy="58115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IE" sz="2600" kern="1200"/>
        </a:p>
      </dsp:txBody>
      <dsp:txXfrm>
        <a:off x="5237174" y="2798064"/>
        <a:ext cx="319634" cy="43731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001" tIns="45501" rIns="91001" bIns="45501" rtlCol="0" anchor="ctr"/>
          <a:lstStyle/>
          <a:p>
            <a:endParaRPr lang="en-GB" dirty="0"/>
          </a:p>
        </p:txBody>
      </p:sp>
      <p:sp>
        <p:nvSpPr>
          <p:cNvPr id="5" name="Notes Placeholder 4"/>
          <p:cNvSpPr>
            <a:spLocks noGrp="1"/>
          </p:cNvSpPr>
          <p:nvPr>
            <p:ph type="body" sz="quarter" idx="3"/>
          </p:nvPr>
        </p:nvSpPr>
        <p:spPr>
          <a:xfrm>
            <a:off x="979281" y="4715907"/>
            <a:ext cx="4865156" cy="4467701"/>
          </a:xfrm>
          <a:prstGeom prst="rect">
            <a:avLst/>
          </a:prstGeom>
        </p:spPr>
        <p:txBody>
          <a:bodyPr vert="horz" lIns="91001" tIns="45501" rIns="91001" bIns="4550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5"/>
          </p:nvPr>
        </p:nvSpPr>
        <p:spPr>
          <a:xfrm>
            <a:off x="5969897" y="9431814"/>
            <a:ext cx="827778" cy="496411"/>
          </a:xfrm>
          <a:prstGeom prst="rect">
            <a:avLst/>
          </a:prstGeom>
        </p:spPr>
        <p:txBody>
          <a:bodyPr vert="horz" lIns="91001" tIns="45501" rIns="91001" bIns="45501" rtlCol="0" anchor="b"/>
          <a:lstStyle>
            <a:lvl1pPr algn="r">
              <a:defRPr sz="1200">
                <a:latin typeface="+mn-lt"/>
                <a:cs typeface="Arial" panose="020B0604020202020204" pitchFamily="34" charset="0"/>
              </a:defRPr>
            </a:lvl1pPr>
          </a:lstStyle>
          <a:p>
            <a:fld id="{49DD4D23-C98A-435E-AE88-9061F8349B02}" type="slidenum">
              <a:rPr lang="en-GB" smtClean="0"/>
              <a:pPr/>
              <a:t>‹#›</a:t>
            </a:fld>
            <a:endParaRPr lang="en-GB" dirty="0"/>
          </a:p>
        </p:txBody>
      </p:sp>
    </p:spTree>
    <p:extLst>
      <p:ext uri="{BB962C8B-B14F-4D97-AF65-F5344CB8AC3E}">
        <p14:creationId xmlns:p14="http://schemas.microsoft.com/office/powerpoint/2010/main" val="610033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Arial" panose="020B0604020202020204" pitchFamily="34" charset="0"/>
      </a:defRPr>
    </a:lvl1pPr>
    <a:lvl2pPr marL="457200" algn="l" defTabSz="914400" rtl="0" eaLnBrk="1" latinLnBrk="0" hangingPunct="1">
      <a:defRPr sz="1200" kern="1200">
        <a:solidFill>
          <a:schemeClr val="tx1"/>
        </a:solidFill>
        <a:latin typeface="+mn-lt"/>
        <a:ea typeface="+mn-ea"/>
        <a:cs typeface="Arial" panose="020B0604020202020204" pitchFamily="34" charset="0"/>
      </a:defRPr>
    </a:lvl2pPr>
    <a:lvl3pPr marL="914400" algn="l" defTabSz="914400" rtl="0" eaLnBrk="1" latinLnBrk="0" hangingPunct="1">
      <a:defRPr sz="1200" kern="1200">
        <a:solidFill>
          <a:schemeClr val="tx1"/>
        </a:solidFill>
        <a:latin typeface="+mn-lt"/>
        <a:ea typeface="+mn-ea"/>
        <a:cs typeface="Arial" panose="020B0604020202020204" pitchFamily="34" charset="0"/>
      </a:defRPr>
    </a:lvl3pPr>
    <a:lvl4pPr marL="1371600" algn="l" defTabSz="914400" rtl="0" eaLnBrk="1" latinLnBrk="0" hangingPunct="1">
      <a:defRPr sz="1200" kern="1200">
        <a:solidFill>
          <a:schemeClr val="tx1"/>
        </a:solidFill>
        <a:latin typeface="+mn-lt"/>
        <a:ea typeface="+mn-ea"/>
        <a:cs typeface="Arial" panose="020B0604020202020204" pitchFamily="34" charset="0"/>
      </a:defRPr>
    </a:lvl4pPr>
    <a:lvl5pPr marL="1828800" algn="l" defTabSz="914400" rtl="0" eaLnBrk="1" latinLnBrk="0" hangingPunct="1">
      <a:defRPr sz="1200" kern="1200">
        <a:solidFill>
          <a:schemeClr val="tx1"/>
        </a:solidFill>
        <a:latin typeface="+mn-lt"/>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healthsciences.tcd.ie/assets/doc/criteria-for-research-ethics-committees.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respectproject.org/main/disciplines.php"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tcd.ie/research/dean/assets/pdf/FINAL_Good%20Research%20Practice%20policy_COUNCIL%20APPROVEDandminutedgg.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1</a:t>
            </a:fld>
            <a:endParaRPr lang="en-GB" dirty="0"/>
          </a:p>
        </p:txBody>
      </p:sp>
    </p:spTree>
    <p:extLst>
      <p:ext uri="{BB962C8B-B14F-4D97-AF65-F5344CB8AC3E}">
        <p14:creationId xmlns:p14="http://schemas.microsoft.com/office/powerpoint/2010/main" val="34465394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10</a:t>
            </a:fld>
            <a:endParaRPr lang="en-GB" dirty="0"/>
          </a:p>
        </p:txBody>
      </p:sp>
    </p:spTree>
    <p:extLst>
      <p:ext uri="{BB962C8B-B14F-4D97-AF65-F5344CB8AC3E}">
        <p14:creationId xmlns:p14="http://schemas.microsoft.com/office/powerpoint/2010/main" val="86619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11</a:t>
            </a:fld>
            <a:endParaRPr lang="en-GB" dirty="0"/>
          </a:p>
        </p:txBody>
      </p:sp>
    </p:spTree>
    <p:extLst>
      <p:ext uri="{BB962C8B-B14F-4D97-AF65-F5344CB8AC3E}">
        <p14:creationId xmlns:p14="http://schemas.microsoft.com/office/powerpoint/2010/main" val="792491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Question 1 -3 of section 2 were originally developed in the context of health research and in general are used for product development and to check the integrity of product development practices.  Therefore it is unlikely that research in the SNS will able to answer yes to Q1 or Q2.  Even if they do, if they plan to publish the research in any form then they will require ethical approval anyway.</a:t>
            </a:r>
          </a:p>
          <a:p>
            <a:r>
              <a:rPr lang="en-IE" dirty="0"/>
              <a:t>Some research may answer yes to Q3, this could be meta-analysis on publically available data, and even if this analysis is to be published then no ethical approval is required.  </a:t>
            </a:r>
          </a:p>
          <a:p>
            <a:endParaRPr lang="en-IE" dirty="0"/>
          </a:p>
          <a:p>
            <a:r>
              <a:rPr lang="en-IE" dirty="0"/>
              <a:t>Q2 audit of current healthcare practice against an accepted standard</a:t>
            </a:r>
          </a:p>
          <a:p>
            <a:r>
              <a:rPr lang="en-IE" dirty="0"/>
              <a:t>Q3 for example data from the CSO</a:t>
            </a:r>
          </a:p>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12</a:t>
            </a:fld>
            <a:endParaRPr lang="en-GB" dirty="0"/>
          </a:p>
        </p:txBody>
      </p:sp>
    </p:spTree>
    <p:extLst>
      <p:ext uri="{BB962C8B-B14F-4D97-AF65-F5344CB8AC3E}">
        <p14:creationId xmlns:p14="http://schemas.microsoft.com/office/powerpoint/2010/main" val="751632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This checklist needs to be completed in order to determine whether your application is considered “low risk” and is therefore suitable for consideration by the School REC.</a:t>
            </a:r>
            <a:endParaRPr lang="en-IE" dirty="0"/>
          </a:p>
          <a:p>
            <a:endParaRPr lang="en-IE" dirty="0">
              <a:cs typeface="+mn-cs"/>
            </a:endParaRPr>
          </a:p>
          <a:p>
            <a:endParaRPr lang="en-IE" dirty="0">
              <a:cs typeface="+mn-cs"/>
            </a:endParaRPr>
          </a:p>
          <a:p>
            <a:r>
              <a:rPr lang="en-IE" dirty="0">
                <a:cs typeface="+mn-cs"/>
              </a:rPr>
              <a:t>Vulnerable persons: Certain individuals who face excessive risk of being enrolled in research include those with limitations in their ability to provide informed consent to research because of factors such as immaturity or cognitive impairment. Vulnerability can also stem from individuals’ relationships with others, and it is imperative that coercive situations are avoided. Such cases may occur when an employee/student/dependent is asked to participate in research being conducted by a supervisor/mentor. Additional social factors, such as poverty and lack of access to health care, can also make individuals vulnerable to coercion, exploitation or other risks and need to be considered in reviewing applications. (From “</a:t>
            </a:r>
            <a:r>
              <a:rPr lang="en-IE" u="sng" dirty="0">
                <a:cs typeface="+mn-cs"/>
                <a:hlinkClick r:id="rId3"/>
              </a:rPr>
              <a:t>Criteria for Research Ethics Committees</a:t>
            </a:r>
            <a:r>
              <a:rPr lang="en-IE" dirty="0">
                <a:cs typeface="+mn-cs"/>
              </a:rPr>
              <a:t>”.)</a:t>
            </a:r>
            <a:endParaRPr lang="en-IE" dirty="0"/>
          </a:p>
        </p:txBody>
      </p:sp>
      <p:sp>
        <p:nvSpPr>
          <p:cNvPr id="4" name="Slide Number Placeholder 3"/>
          <p:cNvSpPr>
            <a:spLocks noGrp="1"/>
          </p:cNvSpPr>
          <p:nvPr>
            <p:ph type="sldNum" sz="quarter" idx="10"/>
          </p:nvPr>
        </p:nvSpPr>
        <p:spPr/>
        <p:txBody>
          <a:bodyPr/>
          <a:lstStyle/>
          <a:p>
            <a:fld id="{8A2C6FBE-CDF3-4614-AACB-FBB019AD96EA}" type="slidenum">
              <a:rPr lang="en-IE" smtClean="0"/>
              <a:pPr/>
              <a:t>13</a:t>
            </a:fld>
            <a:endParaRPr lang="en-IE" dirty="0"/>
          </a:p>
        </p:txBody>
      </p:sp>
    </p:spTree>
    <p:extLst>
      <p:ext uri="{BB962C8B-B14F-4D97-AF65-F5344CB8AC3E}">
        <p14:creationId xmlns:p14="http://schemas.microsoft.com/office/powerpoint/2010/main" val="3715358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8A2C6FBE-CDF3-4614-AACB-FBB019AD96EA}" type="slidenum">
              <a:rPr lang="en-IE" smtClean="0"/>
              <a:pPr/>
              <a:t>14</a:t>
            </a:fld>
            <a:endParaRPr lang="en-IE" dirty="0"/>
          </a:p>
        </p:txBody>
      </p:sp>
    </p:spTree>
    <p:extLst>
      <p:ext uri="{BB962C8B-B14F-4D97-AF65-F5344CB8AC3E}">
        <p14:creationId xmlns:p14="http://schemas.microsoft.com/office/powerpoint/2010/main" val="2555058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R</a:t>
            </a:r>
            <a:r>
              <a:rPr lang="en-IE" dirty="0" err="1"/>
              <a:t>esearch</a:t>
            </a:r>
            <a:r>
              <a:rPr lang="en-IE" dirty="0"/>
              <a:t> involving the use of elements that may cause</a:t>
            </a:r>
            <a:r>
              <a:rPr lang="en-US" dirty="0"/>
              <a:t> harm to the environment, to invertebrate animals or plants; or deal with endangered fauna and/or flora and/or protected areas; or involve the use of elements that may cause harm to humans, including research staff;</a:t>
            </a:r>
            <a:r>
              <a:rPr lang="en-IE" dirty="0"/>
              <a:t> may need approval by outside body, and formal approval for the research (e.g. from the relevant Government Department) must be attached to this application. </a:t>
            </a:r>
          </a:p>
        </p:txBody>
      </p:sp>
      <p:sp>
        <p:nvSpPr>
          <p:cNvPr id="4" name="Slide Number Placeholder 3"/>
          <p:cNvSpPr>
            <a:spLocks noGrp="1"/>
          </p:cNvSpPr>
          <p:nvPr>
            <p:ph type="sldNum" sz="quarter" idx="10"/>
          </p:nvPr>
        </p:nvSpPr>
        <p:spPr/>
        <p:txBody>
          <a:bodyPr/>
          <a:lstStyle/>
          <a:p>
            <a:fld id="{8A2C6FBE-CDF3-4614-AACB-FBB019AD96EA}" type="slidenum">
              <a:rPr lang="en-IE" smtClean="0"/>
              <a:pPr/>
              <a:t>15</a:t>
            </a:fld>
            <a:endParaRPr lang="en-IE"/>
          </a:p>
        </p:txBody>
      </p:sp>
    </p:spTree>
    <p:extLst>
      <p:ext uri="{BB962C8B-B14F-4D97-AF65-F5344CB8AC3E}">
        <p14:creationId xmlns:p14="http://schemas.microsoft.com/office/powerpoint/2010/main" val="2078291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16</a:t>
            </a:fld>
            <a:endParaRPr lang="en-GB" dirty="0"/>
          </a:p>
        </p:txBody>
      </p:sp>
    </p:spTree>
    <p:extLst>
      <p:ext uri="{BB962C8B-B14F-4D97-AF65-F5344CB8AC3E}">
        <p14:creationId xmlns:p14="http://schemas.microsoft.com/office/powerpoint/2010/main" val="4721059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17</a:t>
            </a:fld>
            <a:endParaRPr lang="en-GB" dirty="0"/>
          </a:p>
        </p:txBody>
      </p:sp>
    </p:spTree>
    <p:extLst>
      <p:ext uri="{BB962C8B-B14F-4D97-AF65-F5344CB8AC3E}">
        <p14:creationId xmlns:p14="http://schemas.microsoft.com/office/powerpoint/2010/main" val="1873605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18</a:t>
            </a:fld>
            <a:endParaRPr lang="en-GB" dirty="0"/>
          </a:p>
        </p:txBody>
      </p:sp>
    </p:spTree>
    <p:extLst>
      <p:ext uri="{BB962C8B-B14F-4D97-AF65-F5344CB8AC3E}">
        <p14:creationId xmlns:p14="http://schemas.microsoft.com/office/powerpoint/2010/main" val="9459212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19</a:t>
            </a:fld>
            <a:endParaRPr lang="en-GB" dirty="0"/>
          </a:p>
        </p:txBody>
      </p:sp>
    </p:spTree>
    <p:extLst>
      <p:ext uri="{BB962C8B-B14F-4D97-AF65-F5344CB8AC3E}">
        <p14:creationId xmlns:p14="http://schemas.microsoft.com/office/powerpoint/2010/main" val="3628920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2</a:t>
            </a:fld>
            <a:endParaRPr lang="en-GB" dirty="0"/>
          </a:p>
        </p:txBody>
      </p:sp>
    </p:spTree>
    <p:extLst>
      <p:ext uri="{BB962C8B-B14F-4D97-AF65-F5344CB8AC3E}">
        <p14:creationId xmlns:p14="http://schemas.microsoft.com/office/powerpoint/2010/main" val="31334138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a:cs typeface="+mn-cs"/>
              </a:rPr>
              <a:t>The RESPECT project was funded by the European Commission’s Information Society Technologies (IST) Programme, to draw up professional and ethical guidelines for the conduct of </a:t>
            </a:r>
            <a:r>
              <a:rPr lang="en-IE" dirty="0">
                <a:cs typeface="+mn-cs"/>
                <a:hlinkClick r:id="rId3"/>
              </a:rPr>
              <a:t>socio-economic research</a:t>
            </a:r>
            <a:r>
              <a:rPr lang="en-IE" dirty="0">
                <a:cs typeface="+mn-cs"/>
              </a:rPr>
              <a:t>. http://www.respectproject.org/main/index.php </a:t>
            </a:r>
            <a:endParaRPr lang="en-IE" dirty="0"/>
          </a:p>
        </p:txBody>
      </p:sp>
      <p:sp>
        <p:nvSpPr>
          <p:cNvPr id="4" name="Slide Number Placeholder 3"/>
          <p:cNvSpPr>
            <a:spLocks noGrp="1"/>
          </p:cNvSpPr>
          <p:nvPr>
            <p:ph type="sldNum" sz="quarter" idx="10"/>
          </p:nvPr>
        </p:nvSpPr>
        <p:spPr/>
        <p:txBody>
          <a:bodyPr/>
          <a:lstStyle/>
          <a:p>
            <a:fld id="{8A2C6FBE-CDF3-4614-AACB-FBB019AD96EA}" type="slidenum">
              <a:rPr lang="en-IE" smtClean="0"/>
              <a:pPr/>
              <a:t>20</a:t>
            </a:fld>
            <a:endParaRPr lang="en-IE"/>
          </a:p>
        </p:txBody>
      </p:sp>
    </p:spTree>
    <p:extLst>
      <p:ext uri="{BB962C8B-B14F-4D97-AF65-F5344CB8AC3E}">
        <p14:creationId xmlns:p14="http://schemas.microsoft.com/office/powerpoint/2010/main" val="183566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21</a:t>
            </a:fld>
            <a:endParaRPr lang="en-GB" dirty="0"/>
          </a:p>
        </p:txBody>
      </p:sp>
    </p:spTree>
    <p:extLst>
      <p:ext uri="{BB962C8B-B14F-4D97-AF65-F5344CB8AC3E}">
        <p14:creationId xmlns:p14="http://schemas.microsoft.com/office/powerpoint/2010/main" val="1359444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22</a:t>
            </a:fld>
            <a:endParaRPr lang="en-GB" dirty="0"/>
          </a:p>
        </p:txBody>
      </p:sp>
    </p:spTree>
    <p:extLst>
      <p:ext uri="{BB962C8B-B14F-4D97-AF65-F5344CB8AC3E}">
        <p14:creationId xmlns:p14="http://schemas.microsoft.com/office/powerpoint/2010/main" val="2739469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23</a:t>
            </a:fld>
            <a:endParaRPr lang="en-GB" dirty="0"/>
          </a:p>
        </p:txBody>
      </p:sp>
    </p:spTree>
    <p:extLst>
      <p:ext uri="{BB962C8B-B14F-4D97-AF65-F5344CB8AC3E}">
        <p14:creationId xmlns:p14="http://schemas.microsoft.com/office/powerpoint/2010/main" val="41458394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24</a:t>
            </a:fld>
            <a:endParaRPr lang="en-GB" dirty="0"/>
          </a:p>
        </p:txBody>
      </p:sp>
    </p:spTree>
    <p:extLst>
      <p:ext uri="{BB962C8B-B14F-4D97-AF65-F5344CB8AC3E}">
        <p14:creationId xmlns:p14="http://schemas.microsoft.com/office/powerpoint/2010/main" val="27159490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25</a:t>
            </a:fld>
            <a:endParaRPr lang="en-GB" dirty="0"/>
          </a:p>
        </p:txBody>
      </p:sp>
    </p:spTree>
    <p:extLst>
      <p:ext uri="{BB962C8B-B14F-4D97-AF65-F5344CB8AC3E}">
        <p14:creationId xmlns:p14="http://schemas.microsoft.com/office/powerpoint/2010/main" val="7406730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26</a:t>
            </a:fld>
            <a:endParaRPr lang="en-GB" dirty="0"/>
          </a:p>
        </p:txBody>
      </p:sp>
    </p:spTree>
    <p:extLst>
      <p:ext uri="{BB962C8B-B14F-4D97-AF65-F5344CB8AC3E}">
        <p14:creationId xmlns:p14="http://schemas.microsoft.com/office/powerpoint/2010/main" val="36358594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27</a:t>
            </a:fld>
            <a:endParaRPr lang="en-GB" dirty="0"/>
          </a:p>
        </p:txBody>
      </p:sp>
    </p:spTree>
    <p:extLst>
      <p:ext uri="{BB962C8B-B14F-4D97-AF65-F5344CB8AC3E}">
        <p14:creationId xmlns:p14="http://schemas.microsoft.com/office/powerpoint/2010/main" val="6875558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28</a:t>
            </a:fld>
            <a:endParaRPr lang="en-GB" dirty="0"/>
          </a:p>
        </p:txBody>
      </p:sp>
    </p:spTree>
    <p:extLst>
      <p:ext uri="{BB962C8B-B14F-4D97-AF65-F5344CB8AC3E}">
        <p14:creationId xmlns:p14="http://schemas.microsoft.com/office/powerpoint/2010/main" val="37442506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29</a:t>
            </a:fld>
            <a:endParaRPr lang="en-GB" dirty="0"/>
          </a:p>
        </p:txBody>
      </p:sp>
    </p:spTree>
    <p:extLst>
      <p:ext uri="{BB962C8B-B14F-4D97-AF65-F5344CB8AC3E}">
        <p14:creationId xmlns:p14="http://schemas.microsoft.com/office/powerpoint/2010/main" val="3837307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011">
              <a:defRPr/>
            </a:pPr>
            <a:r>
              <a:rPr lang="en-IE" dirty="0"/>
              <a:t>The same ethical standards will apply to research carried out by SNS researchers within and outside of Ireland. Also all work must comply with legal requirements of the State in which it is carried out.</a:t>
            </a:r>
          </a:p>
          <a:p>
            <a:pPr defTabSz="910011">
              <a:defRPr/>
            </a:pPr>
            <a:endParaRPr lang="en-IE" dirty="0"/>
          </a:p>
          <a:p>
            <a:pPr defTabSz="910011">
              <a:defRPr/>
            </a:pPr>
            <a:r>
              <a:rPr lang="en-IE" dirty="0"/>
              <a:t>Anyone planning to work on GMOs needs to submit a notification to the Environmental Protection Agency in accordance with the requirements of the Contained Use legislation.</a:t>
            </a:r>
          </a:p>
          <a:p>
            <a:pPr defTabSz="910011">
              <a:defRPr/>
            </a:pPr>
            <a:endParaRPr lang="en-IE" dirty="0"/>
          </a:p>
          <a:p>
            <a:pPr defTabSz="910011">
              <a:defRPr/>
            </a:pPr>
            <a:r>
              <a:rPr lang="en-IE" dirty="0"/>
              <a:t>The College Research Ethics Policy Group acts as the final authority in matters of ethical conflict or dispute.  Appeals can be made to this group at one of its two annual meetings.</a:t>
            </a:r>
          </a:p>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3</a:t>
            </a:fld>
            <a:endParaRPr lang="en-GB" dirty="0"/>
          </a:p>
        </p:txBody>
      </p:sp>
    </p:spTree>
    <p:extLst>
      <p:ext uri="{BB962C8B-B14F-4D97-AF65-F5344CB8AC3E}">
        <p14:creationId xmlns:p14="http://schemas.microsoft.com/office/powerpoint/2010/main" val="1202265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From national policy statement and must be adhered</a:t>
            </a:r>
            <a:r>
              <a:rPr lang="en-IE" baseline="0" dirty="0" smtClean="0"/>
              <a:t> to</a:t>
            </a:r>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4</a:t>
            </a:fld>
            <a:endParaRPr lang="en-GB" dirty="0"/>
          </a:p>
        </p:txBody>
      </p:sp>
    </p:spTree>
    <p:extLst>
      <p:ext uri="{BB962C8B-B14F-4D97-AF65-F5344CB8AC3E}">
        <p14:creationId xmlns:p14="http://schemas.microsoft.com/office/powerpoint/2010/main" val="2084223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cs typeface="+mn-cs"/>
              </a:rPr>
              <a:t>All research involving animals (vertebrates) must be approved by the Animal Research Ethics Committee, and this research is </a:t>
            </a:r>
            <a:r>
              <a:rPr lang="en-IE" dirty="0">
                <a:cs typeface="+mn-cs"/>
              </a:rPr>
              <a:t>governed by EC directive </a:t>
            </a:r>
            <a:r>
              <a:rPr lang="en-IE" dirty="0"/>
              <a:t>2010/63/EU on the protection of animals used for scientific purposes </a:t>
            </a:r>
          </a:p>
        </p:txBody>
      </p:sp>
      <p:sp>
        <p:nvSpPr>
          <p:cNvPr id="4" name="Slide Number Placeholder 3"/>
          <p:cNvSpPr>
            <a:spLocks noGrp="1"/>
          </p:cNvSpPr>
          <p:nvPr>
            <p:ph type="sldNum" sz="quarter" idx="10"/>
          </p:nvPr>
        </p:nvSpPr>
        <p:spPr/>
        <p:txBody>
          <a:bodyPr/>
          <a:lstStyle/>
          <a:p>
            <a:fld id="{8A2C6FBE-CDF3-4614-AACB-FBB019AD96EA}" type="slidenum">
              <a:rPr lang="en-IE" smtClean="0"/>
              <a:pPr/>
              <a:t>5</a:t>
            </a:fld>
            <a:endParaRPr lang="en-IE" dirty="0"/>
          </a:p>
        </p:txBody>
      </p:sp>
    </p:spTree>
    <p:extLst>
      <p:ext uri="{BB962C8B-B14F-4D97-AF65-F5344CB8AC3E}">
        <p14:creationId xmlns:p14="http://schemas.microsoft.com/office/powerpoint/2010/main" val="146930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6</a:t>
            </a:fld>
            <a:endParaRPr lang="en-GB" dirty="0"/>
          </a:p>
        </p:txBody>
      </p:sp>
    </p:spTree>
    <p:extLst>
      <p:ext uri="{BB962C8B-B14F-4D97-AF65-F5344CB8AC3E}">
        <p14:creationId xmlns:p14="http://schemas.microsoft.com/office/powerpoint/2010/main" val="2343366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If a researcher fails to submit a report and continues to do their research, the committee may impose  sanctions up to rescinding permission for the study.</a:t>
            </a:r>
          </a:p>
          <a:p>
            <a:r>
              <a:rPr lang="en-IE" dirty="0"/>
              <a:t>The normal course of everts is that researchers would be reminded to submit, and if they decline to accede, the committee may choose to impose a sanction, or if they deem the failure to report as a form of research misconduct, they may  forward a case as detailed in section 3.3.1 of the Policy on Good research Practice.</a:t>
            </a:r>
          </a:p>
          <a:p>
            <a:r>
              <a:rPr lang="en-IE" dirty="0"/>
              <a:t>(</a:t>
            </a:r>
            <a:r>
              <a:rPr lang="en-IE" u="sng" dirty="0">
                <a:hlinkClick r:id="rId3"/>
              </a:rPr>
              <a:t>https://www.tcd.ie/research/dean/assets/pdf/FINAL_Good%20Research%20Practice%20policy_COUNCIL%20APPROVEDandminutedgg.pdf</a:t>
            </a:r>
            <a:r>
              <a:rPr lang="en-IE" dirty="0"/>
              <a:t>) </a:t>
            </a:r>
          </a:p>
          <a:p>
            <a:endParaRPr lang="en-IE" dirty="0" smtClean="0"/>
          </a:p>
          <a:p>
            <a:r>
              <a:rPr lang="en-IE" dirty="0" smtClean="0"/>
              <a:t>It </a:t>
            </a:r>
            <a:r>
              <a:rPr lang="en-IE" dirty="0"/>
              <a:t>is the researcher’s problem if they fail to comply, but making it a problem rests with the committee and if necessary the Junior/Senior Dean.</a:t>
            </a:r>
          </a:p>
          <a:p>
            <a:r>
              <a:rPr lang="en-IE" dirty="0"/>
              <a:t> </a:t>
            </a:r>
          </a:p>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7</a:t>
            </a:fld>
            <a:endParaRPr lang="en-GB" dirty="0"/>
          </a:p>
        </p:txBody>
      </p:sp>
    </p:spTree>
    <p:extLst>
      <p:ext uri="{BB962C8B-B14F-4D97-AF65-F5344CB8AC3E}">
        <p14:creationId xmlns:p14="http://schemas.microsoft.com/office/powerpoint/2010/main" val="1780589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9DD4D23-C98A-435E-AE88-9061F8349B02}" type="slidenum">
              <a:rPr lang="en-GB" smtClean="0"/>
              <a:pPr/>
              <a:t>8</a:t>
            </a:fld>
            <a:endParaRPr lang="en-GB" dirty="0"/>
          </a:p>
        </p:txBody>
      </p:sp>
    </p:spTree>
    <p:extLst>
      <p:ext uri="{BB962C8B-B14F-4D97-AF65-F5344CB8AC3E}">
        <p14:creationId xmlns:p14="http://schemas.microsoft.com/office/powerpoint/2010/main" val="3208861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49DD4D23-C98A-435E-AE88-9061F8349B02}" type="slidenum">
              <a:rPr lang="en-GB" smtClean="0"/>
              <a:pPr/>
              <a:t>9</a:t>
            </a:fld>
            <a:endParaRPr lang="en-GB" dirty="0"/>
          </a:p>
        </p:txBody>
      </p:sp>
    </p:spTree>
    <p:extLst>
      <p:ext uri="{BB962C8B-B14F-4D97-AF65-F5344CB8AC3E}">
        <p14:creationId xmlns:p14="http://schemas.microsoft.com/office/powerpoint/2010/main" val="23885370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3" name="Rectangle 12"/>
          <p:cNvSpPr/>
          <p:nvPr userDrawn="1"/>
        </p:nvSpPr>
        <p:spPr>
          <a:xfrm>
            <a:off x="0" y="0"/>
            <a:ext cx="9144000" cy="30132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828674" y="3819975"/>
            <a:ext cx="7500939" cy="554850"/>
          </a:xfrm>
        </p:spPr>
        <p:txBody>
          <a:bodyPr/>
          <a:lstStyle>
            <a:lvl1pPr algn="l">
              <a:defRPr>
                <a:solidFill>
                  <a:schemeClr val="accent2"/>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828675" y="4394175"/>
            <a:ext cx="7500938" cy="361800"/>
          </a:xfrm>
        </p:spPr>
        <p:txBody>
          <a:bodyPr/>
          <a:lstStyle>
            <a:lvl1pPr marL="0" indent="0" algn="l">
              <a:buNone/>
              <a:defRPr sz="1400" b="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675" y="687723"/>
            <a:ext cx="4636800" cy="1239265"/>
          </a:xfrm>
          <a:prstGeom prst="rect">
            <a:avLst/>
          </a:prstGeom>
        </p:spPr>
      </p:pic>
      <p:sp>
        <p:nvSpPr>
          <p:cNvPr id="11" name="Text Placeholder 10"/>
          <p:cNvSpPr>
            <a:spLocks noGrp="1"/>
          </p:cNvSpPr>
          <p:nvPr>
            <p:ph type="body" sz="quarter" idx="10"/>
          </p:nvPr>
        </p:nvSpPr>
        <p:spPr>
          <a:xfrm>
            <a:off x="828675" y="5386500"/>
            <a:ext cx="4679325" cy="979374"/>
          </a:xfrm>
        </p:spPr>
        <p:txBody>
          <a:bodyPr/>
          <a:lstStyle>
            <a:lvl1pPr>
              <a:spcBef>
                <a:spcPts val="0"/>
              </a:spcBef>
              <a:defRPr sz="1400">
                <a:solidFill>
                  <a:srgbClr val="005EAE"/>
                </a:solidFill>
              </a:defRPr>
            </a:lvl1pPr>
            <a:lvl2pPr marL="0" indent="0">
              <a:spcBef>
                <a:spcPts val="0"/>
              </a:spcBef>
              <a:buNone/>
              <a:defRPr sz="1400">
                <a:solidFill>
                  <a:schemeClr val="accent2"/>
                </a:solidFill>
              </a:defRPr>
            </a:lvl2pPr>
            <a:lvl3pPr marL="0" indent="0">
              <a:spcBef>
                <a:spcPts val="567"/>
              </a:spcBef>
              <a:buNone/>
              <a:defRPr sz="1400">
                <a:solidFill>
                  <a:schemeClr val="accent2"/>
                </a:solidFill>
              </a:defRPr>
            </a:lvl3pPr>
            <a:lvl4pPr>
              <a:spcBef>
                <a:spcPts val="0"/>
              </a:spcBef>
              <a:defRPr sz="1400">
                <a:solidFill>
                  <a:schemeClr val="bg1"/>
                </a:solidFill>
              </a:defRPr>
            </a:lvl4pPr>
            <a:lvl5pPr>
              <a:spcBef>
                <a:spcPts val="0"/>
              </a:spcBef>
              <a:defRPr sz="1400">
                <a:solidFill>
                  <a:schemeClr val="bg1"/>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5" name="Rectangle 14"/>
          <p:cNvSpPr/>
          <p:nvPr userDrawn="1"/>
        </p:nvSpPr>
        <p:spPr>
          <a:xfrm>
            <a:off x="0" y="6498000"/>
            <a:ext cx="9144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endParaRPr lang="en-GB" sz="1000" dirty="0"/>
          </a:p>
        </p:txBody>
      </p:sp>
    </p:spTree>
    <p:extLst>
      <p:ext uri="{BB962C8B-B14F-4D97-AF65-F5344CB8AC3E}">
        <p14:creationId xmlns:p14="http://schemas.microsoft.com/office/powerpoint/2010/main" val="3533279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4" name="Text Placeholder 3"/>
          <p:cNvSpPr>
            <a:spLocks noGrp="1"/>
          </p:cNvSpPr>
          <p:nvPr>
            <p:ph type="body" sz="quarter" idx="10"/>
          </p:nvPr>
        </p:nvSpPr>
        <p:spPr>
          <a:xfrm>
            <a:off x="828675" y="1881075"/>
            <a:ext cx="7500938" cy="4040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ext Placeholder 5"/>
          <p:cNvSpPr>
            <a:spLocks noGrp="1"/>
          </p:cNvSpPr>
          <p:nvPr>
            <p:ph type="body" sz="quarter" idx="11"/>
          </p:nvPr>
        </p:nvSpPr>
        <p:spPr>
          <a:xfrm>
            <a:off x="828675" y="914400"/>
            <a:ext cx="7500938" cy="276225"/>
          </a:xfrm>
        </p:spPr>
        <p:txBody>
          <a:bodyPr/>
          <a:lstStyle>
            <a:lvl1pPr>
              <a:defRPr sz="1400" b="0">
                <a:solidFill>
                  <a:srgbClr val="005EAE"/>
                </a:solidFill>
              </a:defRPr>
            </a:lvl1pPr>
          </a:lstStyle>
          <a:p>
            <a:pPr lvl="0"/>
            <a:r>
              <a:rPr lang="en-US" smtClean="0"/>
              <a:t>Click to edit Master text styles</a:t>
            </a:r>
          </a:p>
        </p:txBody>
      </p:sp>
    </p:spTree>
    <p:extLst>
      <p:ext uri="{BB962C8B-B14F-4D97-AF65-F5344CB8AC3E}">
        <p14:creationId xmlns:p14="http://schemas.microsoft.com/office/powerpoint/2010/main" val="3573000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4939200" y="1943100"/>
            <a:ext cx="4204800" cy="4343400"/>
          </a:xfrm>
          <a:solidFill>
            <a:schemeClr val="accent4"/>
          </a:solidFill>
        </p:spPr>
        <p:txBody>
          <a:bodyPr tIns="0" anchor="ctr" anchorCtr="0"/>
          <a:lstStyle>
            <a:lvl1pPr algn="ctr">
              <a:defRPr sz="1600" b="0">
                <a:solidFill>
                  <a:schemeClr val="accent3"/>
                </a:solidFill>
              </a:defRPr>
            </a:lvl1pPr>
          </a:lstStyle>
          <a:p>
            <a:r>
              <a:rPr lang="en-GB" dirty="0" smtClean="0"/>
              <a:t>IMAGE</a:t>
            </a:r>
            <a:endParaRPr lang="en-GB" dirty="0"/>
          </a:p>
        </p:txBody>
      </p:sp>
      <p:sp>
        <p:nvSpPr>
          <p:cNvPr id="2" name="Title 1"/>
          <p:cNvSpPr>
            <a:spLocks noGrp="1"/>
          </p:cNvSpPr>
          <p:nvPr>
            <p:ph type="title"/>
          </p:nvPr>
        </p:nvSpPr>
        <p:spPr/>
        <p:txBody>
          <a:bodyPr/>
          <a:lstStyle>
            <a:lvl1pPr>
              <a:defRPr>
                <a:solidFill>
                  <a:srgbClr val="005EAE"/>
                </a:solidFill>
              </a:defRPr>
            </a:lvl1pPr>
          </a:lstStyle>
          <a:p>
            <a:r>
              <a:rPr lang="en-US" smtClean="0"/>
              <a:t>Click to edit Master title style</a:t>
            </a:r>
            <a:endParaRPr lang="en-GB" dirty="0"/>
          </a:p>
        </p:txBody>
      </p:sp>
      <p:sp>
        <p:nvSpPr>
          <p:cNvPr id="4" name="Text Placeholder 3"/>
          <p:cNvSpPr>
            <a:spLocks noGrp="1"/>
          </p:cNvSpPr>
          <p:nvPr>
            <p:ph type="body" sz="quarter" idx="10"/>
          </p:nvPr>
        </p:nvSpPr>
        <p:spPr>
          <a:xfrm>
            <a:off x="828675" y="1905000"/>
            <a:ext cx="3819525" cy="3987688"/>
          </a:xfrm>
        </p:spPr>
        <p:txBody>
          <a:bodyPr/>
          <a:lstStyle>
            <a:lvl1pPr marL="238125" indent="-238125">
              <a:spcBef>
                <a:spcPts val="850"/>
              </a:spcBef>
              <a:buClr>
                <a:schemeClr val="tx2"/>
              </a:buClr>
              <a:buFont typeface="Calibri" panose="020F0502020204030204" pitchFamily="34" charset="0"/>
              <a:buChar char="–"/>
              <a:defRPr sz="1400" b="0"/>
            </a:lvl1pPr>
            <a:lvl2pPr marL="503238" indent="-207963">
              <a:spcBef>
                <a:spcPts val="0"/>
              </a:spcBef>
              <a:spcAft>
                <a:spcPts val="567"/>
              </a:spcAft>
              <a:defRPr sz="1400" b="0"/>
            </a:lvl2pPr>
            <a:lvl3pPr>
              <a:defRPr sz="1400" b="0"/>
            </a:lvl3pPr>
            <a:lvl4pPr>
              <a:defRPr sz="1400" b="0"/>
            </a:lvl4pPr>
            <a:lvl5pPr>
              <a:defRPr sz="1400" b="0"/>
            </a:lvl5pPr>
          </a:lstStyle>
          <a:p>
            <a:pPr lvl="0"/>
            <a:r>
              <a:rPr lang="en-US" smtClean="0"/>
              <a:t>Click to edit Master text styles</a:t>
            </a:r>
          </a:p>
          <a:p>
            <a:pPr lvl="1"/>
            <a:r>
              <a:rPr lang="en-US" smtClean="0"/>
              <a:t>Second level</a:t>
            </a:r>
          </a:p>
        </p:txBody>
      </p:sp>
      <p:sp>
        <p:nvSpPr>
          <p:cNvPr id="6" name="Text Placeholder 5"/>
          <p:cNvSpPr>
            <a:spLocks noGrp="1"/>
          </p:cNvSpPr>
          <p:nvPr>
            <p:ph type="body" sz="quarter" idx="11"/>
          </p:nvPr>
        </p:nvSpPr>
        <p:spPr>
          <a:xfrm>
            <a:off x="828675" y="914400"/>
            <a:ext cx="7500938" cy="276225"/>
          </a:xfrm>
        </p:spPr>
        <p:txBody>
          <a:bodyPr/>
          <a:lstStyle>
            <a:lvl1pPr>
              <a:defRPr sz="1400" b="0">
                <a:solidFill>
                  <a:srgbClr val="005EAE"/>
                </a:solidFill>
              </a:defRPr>
            </a:lvl1pPr>
          </a:lstStyle>
          <a:p>
            <a:pPr lvl="0"/>
            <a:r>
              <a:rPr lang="en-US" smtClean="0"/>
              <a:t>Click to edit Master text styles</a:t>
            </a:r>
          </a:p>
        </p:txBody>
      </p:sp>
      <p:sp>
        <p:nvSpPr>
          <p:cNvPr id="8" name="Rectangle 7"/>
          <p:cNvSpPr/>
          <p:nvPr userDrawn="1"/>
        </p:nvSpPr>
        <p:spPr>
          <a:xfrm>
            <a:off x="0" y="6498000"/>
            <a:ext cx="9144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r>
              <a:rPr lang="en-GB" sz="1000" b="1" dirty="0" smtClean="0"/>
              <a:t>Trinity College Dublin, </a:t>
            </a:r>
            <a:r>
              <a:rPr lang="en-GB" sz="1000" dirty="0" smtClean="0"/>
              <a:t>The University of Dublin</a:t>
            </a:r>
            <a:endParaRPr lang="en-GB" sz="1000" dirty="0"/>
          </a:p>
        </p:txBody>
      </p:sp>
    </p:spTree>
    <p:extLst>
      <p:ext uri="{BB962C8B-B14F-4D97-AF65-F5344CB8AC3E}">
        <p14:creationId xmlns:p14="http://schemas.microsoft.com/office/powerpoint/2010/main" val="1282368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5"/>
            <a:ext cx="9144000" cy="4850665"/>
          </a:xfrm>
          <a:solidFill>
            <a:schemeClr val="accent4"/>
          </a:solidFill>
        </p:spPr>
        <p:txBody>
          <a:bodyPr tIns="0" anchor="ctr" anchorCtr="0"/>
          <a:lstStyle>
            <a:lvl1pPr algn="ctr">
              <a:defRPr sz="1600" b="0">
                <a:solidFill>
                  <a:schemeClr val="accent3"/>
                </a:solidFill>
              </a:defRPr>
            </a:lvl1pPr>
          </a:lstStyle>
          <a:p>
            <a:r>
              <a:rPr lang="en-GB" dirty="0" smtClean="0"/>
              <a:t>IMAGE</a:t>
            </a:r>
            <a:endParaRPr lang="en-GB" dirty="0"/>
          </a:p>
        </p:txBody>
      </p:sp>
      <p:sp>
        <p:nvSpPr>
          <p:cNvPr id="2" name="Title 1"/>
          <p:cNvSpPr>
            <a:spLocks noGrp="1"/>
          </p:cNvSpPr>
          <p:nvPr>
            <p:ph type="title"/>
          </p:nvPr>
        </p:nvSpPr>
        <p:spPr/>
        <p:txBody>
          <a:bodyPr/>
          <a:lstStyle>
            <a:lvl1pPr>
              <a:defRPr>
                <a:solidFill>
                  <a:srgbClr val="005EAE"/>
                </a:solidFill>
              </a:defRPr>
            </a:lvl1pPr>
          </a:lstStyle>
          <a:p>
            <a:r>
              <a:rPr lang="en-US" smtClean="0"/>
              <a:t>Click to edit Master title style</a:t>
            </a:r>
            <a:endParaRPr lang="en-GB" dirty="0"/>
          </a:p>
        </p:txBody>
      </p:sp>
      <p:sp>
        <p:nvSpPr>
          <p:cNvPr id="6" name="Text Placeholder 5"/>
          <p:cNvSpPr>
            <a:spLocks noGrp="1"/>
          </p:cNvSpPr>
          <p:nvPr>
            <p:ph type="body" sz="quarter" idx="11"/>
          </p:nvPr>
        </p:nvSpPr>
        <p:spPr>
          <a:xfrm>
            <a:off x="828675" y="914400"/>
            <a:ext cx="7500938" cy="276225"/>
          </a:xfrm>
        </p:spPr>
        <p:txBody>
          <a:bodyPr/>
          <a:lstStyle>
            <a:lvl1pPr>
              <a:defRPr sz="1400" b="0">
                <a:solidFill>
                  <a:srgbClr val="005EAE"/>
                </a:solidFill>
              </a:defRPr>
            </a:lvl1pPr>
          </a:lstStyle>
          <a:p>
            <a:pPr lvl="0"/>
            <a:r>
              <a:rPr lang="en-US" smtClean="0"/>
              <a:t>Click to edit Master text styles</a:t>
            </a:r>
          </a:p>
        </p:txBody>
      </p:sp>
      <p:sp>
        <p:nvSpPr>
          <p:cNvPr id="8" name="Rectangle 7"/>
          <p:cNvSpPr/>
          <p:nvPr userDrawn="1"/>
        </p:nvSpPr>
        <p:spPr>
          <a:xfrm>
            <a:off x="0" y="6498000"/>
            <a:ext cx="9144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r>
              <a:rPr lang="en-GB" sz="1000" b="1" dirty="0" smtClean="0"/>
              <a:t>Trinity College Dublin, </a:t>
            </a:r>
            <a:r>
              <a:rPr lang="en-GB" sz="1000" dirty="0" smtClean="0"/>
              <a:t>The University of Dublin</a:t>
            </a:r>
            <a:endParaRPr lang="en-GB" sz="1000" dirty="0"/>
          </a:p>
        </p:txBody>
      </p:sp>
    </p:spTree>
    <p:extLst>
      <p:ext uri="{BB962C8B-B14F-4D97-AF65-F5344CB8AC3E}">
        <p14:creationId xmlns:p14="http://schemas.microsoft.com/office/powerpoint/2010/main" val="3138617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828674" y="3715200"/>
            <a:ext cx="7500939" cy="554850"/>
          </a:xfrm>
        </p:spPr>
        <p:txBody>
          <a:bodyPr/>
          <a:lstStyle>
            <a:lvl1pPr algn="l">
              <a:defRPr sz="4200">
                <a:solidFill>
                  <a:srgbClr val="005EAE"/>
                </a:solidFill>
              </a:defRPr>
            </a:lvl1pPr>
          </a:lstStyle>
          <a:p>
            <a:r>
              <a:rPr lang="en-US" smtClean="0"/>
              <a:t>Click to edit Master title style</a:t>
            </a:r>
            <a:endParaRPr lang="en-GB" dirty="0"/>
          </a:p>
        </p:txBody>
      </p:sp>
      <p:sp>
        <p:nvSpPr>
          <p:cNvPr id="7" name="Rectangle 6"/>
          <p:cNvSpPr/>
          <p:nvPr userDrawn="1"/>
        </p:nvSpPr>
        <p:spPr>
          <a:xfrm>
            <a:off x="0" y="0"/>
            <a:ext cx="9144000" cy="30132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675" y="687723"/>
            <a:ext cx="4636800" cy="1239265"/>
          </a:xfrm>
          <a:prstGeom prst="rect">
            <a:avLst/>
          </a:prstGeom>
        </p:spPr>
      </p:pic>
      <p:sp>
        <p:nvSpPr>
          <p:cNvPr id="9" name="Rectangle 8"/>
          <p:cNvSpPr/>
          <p:nvPr userDrawn="1"/>
        </p:nvSpPr>
        <p:spPr>
          <a:xfrm>
            <a:off x="0" y="6498000"/>
            <a:ext cx="9144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endParaRPr lang="en-GB" sz="1000" dirty="0"/>
          </a:p>
        </p:txBody>
      </p:sp>
    </p:spTree>
    <p:extLst>
      <p:ext uri="{BB962C8B-B14F-4D97-AF65-F5344CB8AC3E}">
        <p14:creationId xmlns:p14="http://schemas.microsoft.com/office/powerpoint/2010/main" val="547789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757743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4" name="Text Placeholder 3"/>
          <p:cNvSpPr>
            <a:spLocks noGrp="1"/>
          </p:cNvSpPr>
          <p:nvPr>
            <p:ph type="body" sz="quarter" idx="10"/>
          </p:nvPr>
        </p:nvSpPr>
        <p:spPr>
          <a:xfrm>
            <a:off x="828676" y="1881075"/>
            <a:ext cx="7527924" cy="3643425"/>
          </a:xfrm>
        </p:spPr>
        <p:txBody>
          <a:bodyPr/>
          <a:lstStyle>
            <a:lvl1pPr marL="0" indent="0" rtl="0">
              <a:spcBef>
                <a:spcPts val="900"/>
              </a:spcBef>
              <a:buClr>
                <a:schemeClr val="tx2"/>
              </a:buClr>
              <a:buSzPts val="2000"/>
              <a:buFont typeface="Arial"/>
              <a:buNone/>
              <a:defRPr sz="2000" b="1"/>
            </a:lvl1pPr>
            <a:lvl2pPr marL="625475" indent="-233363" rtl="0">
              <a:buSzPts val="2000"/>
              <a:buFont typeface="Minion Pro"/>
              <a:buChar char="‒"/>
              <a:defRPr sz="2000"/>
            </a:lvl2pPr>
            <a:lvl3pPr marL="912813" indent="-222250" rtl="0">
              <a:buSzPts val="2000"/>
              <a:buFont typeface="Arial"/>
              <a:buChar char="»"/>
              <a:defRPr sz="2000"/>
            </a:lvl3pPr>
            <a:lvl4pPr marL="1128713" indent="-190500">
              <a:defRPr sz="2000"/>
            </a:lvl4pPr>
            <a:lvl5pPr marL="1439863" indent="-185738">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Rectangle 4"/>
          <p:cNvSpPr/>
          <p:nvPr userDrawn="1"/>
        </p:nvSpPr>
        <p:spPr>
          <a:xfrm>
            <a:off x="0" y="5819775"/>
            <a:ext cx="9144000" cy="103663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endParaRPr lang="en-GB" sz="100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675" y="6046348"/>
            <a:ext cx="2060224" cy="550631"/>
          </a:xfrm>
          <a:prstGeom prst="rect">
            <a:avLst/>
          </a:prstGeom>
        </p:spPr>
      </p:pic>
      <p:sp>
        <p:nvSpPr>
          <p:cNvPr id="9" name="Text Placeholder 5"/>
          <p:cNvSpPr>
            <a:spLocks noGrp="1"/>
          </p:cNvSpPr>
          <p:nvPr>
            <p:ph type="body" sz="quarter" idx="11"/>
          </p:nvPr>
        </p:nvSpPr>
        <p:spPr>
          <a:xfrm>
            <a:off x="828675" y="914400"/>
            <a:ext cx="7500938" cy="276225"/>
          </a:xfrm>
        </p:spPr>
        <p:txBody>
          <a:bodyPr/>
          <a:lstStyle>
            <a:lvl1pPr>
              <a:defRPr sz="1400" b="0">
                <a:solidFill>
                  <a:srgbClr val="005EAE"/>
                </a:solidFill>
              </a:defRPr>
            </a:lvl1pPr>
          </a:lstStyle>
          <a:p>
            <a:pPr lvl="0"/>
            <a:r>
              <a:rPr lang="en-US" smtClean="0"/>
              <a:t>Click to edit Master text styles</a:t>
            </a:r>
          </a:p>
        </p:txBody>
      </p:sp>
    </p:spTree>
    <p:extLst>
      <p:ext uri="{BB962C8B-B14F-4D97-AF65-F5344CB8AC3E}">
        <p14:creationId xmlns:p14="http://schemas.microsoft.com/office/powerpoint/2010/main" val="2786768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5D4B253-3E8E-47B6-B68A-9A3FD0B896D2}" type="datetimeFigureOut">
              <a:rPr lang="en-IE" smtClean="0"/>
              <a:pPr/>
              <a:t>08/02/2017</a:t>
            </a:fld>
            <a:endParaRPr lang="en-IE"/>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IE"/>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CDEF-C541-456E-A9DA-3C922355186A}"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0814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8674" y="360000"/>
            <a:ext cx="7500939" cy="561600"/>
          </a:xfrm>
          <a:prstGeom prst="rect">
            <a:avLst/>
          </a:prstGeom>
        </p:spPr>
        <p:txBody>
          <a:bodyPr vert="horz" lIns="0" tIns="0" rIns="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28675" y="1871551"/>
            <a:ext cx="7500938" cy="40968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Rectangle 10"/>
          <p:cNvSpPr/>
          <p:nvPr/>
        </p:nvSpPr>
        <p:spPr>
          <a:xfrm>
            <a:off x="0" y="6498000"/>
            <a:ext cx="9144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r>
              <a:rPr lang="en-GB" sz="1000" b="1" dirty="0" smtClean="0"/>
              <a:t>Trinity College Dublin, </a:t>
            </a:r>
            <a:r>
              <a:rPr lang="en-GB" sz="1000" dirty="0" smtClean="0"/>
              <a:t>The University of Dublin</a:t>
            </a:r>
            <a:endParaRPr lang="en-GB" sz="1000" dirty="0"/>
          </a:p>
        </p:txBody>
      </p:sp>
    </p:spTree>
    <p:extLst>
      <p:ext uri="{BB962C8B-B14F-4D97-AF65-F5344CB8AC3E}">
        <p14:creationId xmlns:p14="http://schemas.microsoft.com/office/powerpoint/2010/main" val="1071066575"/>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8" r:id="rId4"/>
    <p:sldLayoutId id="2147483659" r:id="rId5"/>
    <p:sldLayoutId id="2147483654" r:id="rId6"/>
    <p:sldLayoutId id="2147483661" r:id="rId7"/>
    <p:sldLayoutId id="2147483662" r:id="rId8"/>
    <p:sldLayoutId id="2147483663" r:id="rId9"/>
  </p:sldLayoutIdLst>
  <p:txStyles>
    <p:titleStyle>
      <a:lvl1pPr algn="l" defTabSz="914400" rtl="0" eaLnBrk="1" latinLnBrk="0" hangingPunct="1">
        <a:spcBef>
          <a:spcPct val="0"/>
        </a:spcBef>
        <a:buNone/>
        <a:defRPr sz="3600" b="0" kern="1200">
          <a:solidFill>
            <a:srgbClr val="0E73B9"/>
          </a:solidFill>
          <a:latin typeface="+mj-lt"/>
          <a:ea typeface="+mj-ea"/>
          <a:cs typeface="+mj-cs"/>
        </a:defRPr>
      </a:lvl1pPr>
    </p:titleStyle>
    <p:body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1.emf"/></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hyperlink" Target="http://naturalscience.tcd.ie/research/ethic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8" Type="http://schemas.openxmlformats.org/officeDocument/2006/relationships/hyperlink" Target="https://www.niehs.nih.gov/research/resources/bioethics/whatis/"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39.jpeg"/><Relationship Id="rId4" Type="http://schemas.openxmlformats.org/officeDocument/2006/relationships/image" Target="../media/image38.jp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hyperlink" Target="https://www.tcd.ie/research/dean/assets/pdf/FINAL_Good%20Research%20Practice%20policy_COUNCIL%20APPROVEDandminutedgg.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2.jp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g"/></Relationships>
</file>

<file path=ppt/slides/_rels/slide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naturalscience.tcd.ie/research/ethics/"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8674" y="4029525"/>
            <a:ext cx="7500939" cy="554850"/>
          </a:xfrm>
        </p:spPr>
        <p:txBody>
          <a:bodyPr/>
          <a:lstStyle/>
          <a:p>
            <a:r>
              <a:rPr lang="en-IE" dirty="0" smtClean="0"/>
              <a:t>School of Natural Sciences ethics application process</a:t>
            </a:r>
            <a:endParaRPr lang="en-GB" dirty="0"/>
          </a:p>
        </p:txBody>
      </p:sp>
      <p:sp>
        <p:nvSpPr>
          <p:cNvPr id="6" name="Text Placeholder 5"/>
          <p:cNvSpPr>
            <a:spLocks noGrp="1"/>
          </p:cNvSpPr>
          <p:nvPr>
            <p:ph type="body" sz="quarter" idx="10"/>
          </p:nvPr>
        </p:nvSpPr>
        <p:spPr>
          <a:xfrm>
            <a:off x="828675" y="5386500"/>
            <a:ext cx="5534025" cy="979374"/>
          </a:xfrm>
        </p:spPr>
        <p:txBody>
          <a:bodyPr/>
          <a:lstStyle/>
          <a:p>
            <a:r>
              <a:rPr lang="en-GB" b="0" dirty="0" err="1" smtClean="0"/>
              <a:t>Dr.</a:t>
            </a:r>
            <a:r>
              <a:rPr lang="en-GB" b="0" dirty="0" smtClean="0"/>
              <a:t> </a:t>
            </a:r>
            <a:r>
              <a:rPr lang="en-GB" b="0" dirty="0" smtClean="0"/>
              <a:t>Stephen Waldren</a:t>
            </a:r>
            <a:endParaRPr lang="en-GB" b="0" dirty="0" smtClean="0"/>
          </a:p>
          <a:p>
            <a:pPr lvl="1"/>
            <a:r>
              <a:rPr lang="en-GB" dirty="0" smtClean="0"/>
              <a:t>Chairperson of the SNS Research Ethics Committee</a:t>
            </a:r>
          </a:p>
          <a:p>
            <a:pPr lvl="2"/>
            <a:r>
              <a:rPr lang="en-GB" dirty="0" smtClean="0"/>
              <a:t>February 2017</a:t>
            </a:r>
            <a:endParaRPr lang="en-GB"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1049" y="410758"/>
            <a:ext cx="7199376" cy="1801368"/>
          </a:xfrm>
          <a:prstGeom prst="rect">
            <a:avLst/>
          </a:prstGeom>
        </p:spPr>
      </p:pic>
    </p:spTree>
    <p:extLst>
      <p:ext uri="{BB962C8B-B14F-4D97-AF65-F5344CB8AC3E}">
        <p14:creationId xmlns:p14="http://schemas.microsoft.com/office/powerpoint/2010/main" val="1772792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Application process</a:t>
            </a:r>
            <a:endParaRPr lang="en-IE" b="1" dirty="0"/>
          </a:p>
        </p:txBody>
      </p:sp>
      <p:sp>
        <p:nvSpPr>
          <p:cNvPr id="3" name="Content Placeholder 2"/>
          <p:cNvSpPr>
            <a:spLocks noGrp="1"/>
          </p:cNvSpPr>
          <p:nvPr>
            <p:ph idx="1"/>
          </p:nvPr>
        </p:nvSpPr>
        <p:spPr/>
        <p:txBody>
          <a:bodyPr>
            <a:normAutofit/>
          </a:bodyPr>
          <a:lstStyle/>
          <a:p>
            <a:r>
              <a:rPr lang="en-IE" dirty="0" smtClean="0"/>
              <a:t>All researchers must complete:</a:t>
            </a:r>
          </a:p>
          <a:p>
            <a:pPr lvl="1"/>
            <a:r>
              <a:rPr lang="en-IE" dirty="0" smtClean="0"/>
              <a:t>Section 1: </a:t>
            </a:r>
            <a:r>
              <a:rPr lang="en-US" dirty="0" smtClean="0"/>
              <a:t>Applicant Details</a:t>
            </a:r>
          </a:p>
          <a:p>
            <a:pPr lvl="1"/>
            <a:r>
              <a:rPr lang="en-US" dirty="0" smtClean="0"/>
              <a:t>Section 2: Initial Research Ethics Checklist</a:t>
            </a:r>
          </a:p>
          <a:p>
            <a:pPr lvl="1"/>
            <a:r>
              <a:rPr lang="en-US" dirty="0" smtClean="0"/>
              <a:t>Section 5: Declaration</a:t>
            </a:r>
          </a:p>
          <a:p>
            <a:pPr>
              <a:buNone/>
            </a:pPr>
            <a:endParaRPr lang="en-IE" dirty="0"/>
          </a:p>
        </p:txBody>
      </p:sp>
      <p:pic>
        <p:nvPicPr>
          <p:cNvPr id="4" name="Picture 4" descr="http://3.imimg.com/data3/HP/IV/MY-1922773/online-form-filling-services-250x25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61197" y="3755307"/>
            <a:ext cx="3314134" cy="21873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Section 1: Applicant details</a:t>
            </a:r>
            <a:endParaRPr lang="en-IE" dirty="0"/>
          </a:p>
        </p:txBody>
      </p:sp>
      <p:pic>
        <p:nvPicPr>
          <p:cNvPr id="6150" name="Picture 6" descr="http://tacticstime.com/wp-content/uploads/2012/03/chess-tactics-checklist.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54917" y="1775151"/>
            <a:ext cx="2619375" cy="174307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8674" y="921600"/>
            <a:ext cx="4781727" cy="5566883"/>
          </a:xfrm>
          <a:prstGeom prst="rect">
            <a:avLst/>
          </a:prstGeom>
        </p:spPr>
      </p:pic>
    </p:spTree>
    <p:extLst>
      <p:ext uri="{BB962C8B-B14F-4D97-AF65-F5344CB8AC3E}">
        <p14:creationId xmlns:p14="http://schemas.microsoft.com/office/powerpoint/2010/main" val="2060026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4" y="874350"/>
            <a:ext cx="7500939" cy="561600"/>
          </a:xfrm>
        </p:spPr>
        <p:txBody>
          <a:bodyPr>
            <a:noAutofit/>
          </a:bodyPr>
          <a:lstStyle/>
          <a:p>
            <a:pPr lvl="1" algn="ctr"/>
            <a:r>
              <a:rPr lang="en-US" sz="3600" b="1" dirty="0" smtClean="0">
                <a:solidFill>
                  <a:schemeClr val="tx2"/>
                </a:solidFill>
                <a:latin typeface="+mj-lt"/>
              </a:rPr>
              <a:t>Section 2: Initial Research Ethics Checklist</a:t>
            </a:r>
          </a:p>
        </p:txBody>
      </p:sp>
      <p:sp>
        <p:nvSpPr>
          <p:cNvPr id="3" name="Content Placeholder 2"/>
          <p:cNvSpPr>
            <a:spLocks noGrp="1"/>
          </p:cNvSpPr>
          <p:nvPr>
            <p:ph idx="1"/>
          </p:nvPr>
        </p:nvSpPr>
        <p:spPr>
          <a:xfrm>
            <a:off x="457200" y="1600200"/>
            <a:ext cx="8291264" cy="4925144"/>
          </a:xfrm>
        </p:spPr>
        <p:txBody>
          <a:bodyPr>
            <a:normAutofit/>
          </a:bodyPr>
          <a:lstStyle/>
          <a:p>
            <a:r>
              <a:rPr lang="en-US" dirty="0" smtClean="0"/>
              <a:t>Does your research project fall clearly under any of the following categories?</a:t>
            </a:r>
          </a:p>
          <a:p>
            <a:endParaRPr lang="en-IE" dirty="0" smtClean="0"/>
          </a:p>
          <a:p>
            <a:endParaRPr lang="en-US" dirty="0" smtClean="0"/>
          </a:p>
          <a:p>
            <a:endParaRPr lang="en-US" dirty="0" smtClean="0"/>
          </a:p>
          <a:p>
            <a:endParaRPr lang="en-US" dirty="0" smtClean="0"/>
          </a:p>
          <a:p>
            <a:r>
              <a:rPr lang="en-US" dirty="0" smtClean="0"/>
              <a:t>If you answer YES to one or more of the questions in section 2 your research doesn’t need ethical approval and can proceed once the REC has received signed copy of the ethics application form.</a:t>
            </a:r>
          </a:p>
          <a:p>
            <a:endParaRPr lang="en-US" dirty="0" smtClean="0"/>
          </a:p>
          <a:p>
            <a:r>
              <a:rPr lang="en-US" dirty="0" smtClean="0"/>
              <a:t>If you answered NO to all questions in section 2, then proceed to section 3</a:t>
            </a:r>
            <a:endParaRPr lang="en-IE" dirty="0" smtClean="0"/>
          </a:p>
          <a:p>
            <a:endParaRPr lang="en-IE" dirty="0"/>
          </a:p>
        </p:txBody>
      </p:sp>
      <p:graphicFrame>
        <p:nvGraphicFramePr>
          <p:cNvPr id="4" name="Table 3"/>
          <p:cNvGraphicFramePr>
            <a:graphicFrameLocks noGrp="1"/>
          </p:cNvGraphicFramePr>
          <p:nvPr>
            <p:extLst>
              <p:ext uri="{D42A27DB-BD31-4B8C-83A1-F6EECF244321}">
                <p14:modId xmlns:p14="http://schemas.microsoft.com/office/powerpoint/2010/main" val="4069806054"/>
              </p:ext>
            </p:extLst>
          </p:nvPr>
        </p:nvGraphicFramePr>
        <p:xfrm>
          <a:off x="899592" y="2348880"/>
          <a:ext cx="7560839" cy="1584176"/>
        </p:xfrm>
        <a:graphic>
          <a:graphicData uri="http://schemas.openxmlformats.org/drawingml/2006/table">
            <a:tbl>
              <a:tblPr firstRow="1" bandRow="1">
                <a:tableStyleId>{5C22544A-7EE6-4342-B048-85BDC9FD1C3A}</a:tableStyleId>
              </a:tblPr>
              <a:tblGrid>
                <a:gridCol w="6480720"/>
                <a:gridCol w="576064"/>
                <a:gridCol w="504055"/>
              </a:tblGrid>
              <a:tr h="396044">
                <a:tc>
                  <a:txBody>
                    <a:bodyPr/>
                    <a:lstStyle/>
                    <a:p>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dirty="0" smtClean="0">
                          <a:solidFill>
                            <a:sysClr val="windowText" lastClr="000000"/>
                          </a:solidFill>
                        </a:rPr>
                        <a:t>YES</a:t>
                      </a:r>
                      <a:endParaRPr lang="en-IE"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dirty="0" smtClean="0">
                          <a:solidFill>
                            <a:sysClr val="windowText" lastClr="000000"/>
                          </a:solidFill>
                        </a:rPr>
                        <a:t>NO</a:t>
                      </a:r>
                      <a:endParaRPr lang="en-IE"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6044">
                <a:tc>
                  <a:txBody>
                    <a:bodyPr/>
                    <a:lstStyle/>
                    <a:p>
                      <a:pPr>
                        <a:lnSpc>
                          <a:spcPct val="115000"/>
                        </a:lnSpc>
                        <a:spcAft>
                          <a:spcPts val="0"/>
                        </a:spcAft>
                      </a:pPr>
                      <a:r>
                        <a:rPr lang="en-US" sz="1800" dirty="0">
                          <a:latin typeface="Calibri"/>
                          <a:ea typeface="Times New Roman"/>
                          <a:cs typeface="Times New Roman"/>
                        </a:rPr>
                        <a:t>1. Quality assurance study (e.g. assessment of teaching practice)</a:t>
                      </a:r>
                      <a:endParaRPr lang="en-IE" sz="1800" dirty="0">
                        <a:latin typeface="Cambria"/>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I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I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6044">
                <a:tc>
                  <a:txBody>
                    <a:bodyPr/>
                    <a:lstStyle/>
                    <a:p>
                      <a:pPr>
                        <a:lnSpc>
                          <a:spcPct val="115000"/>
                        </a:lnSpc>
                        <a:spcAft>
                          <a:spcPts val="0"/>
                        </a:spcAft>
                      </a:pPr>
                      <a:r>
                        <a:rPr lang="en-US" sz="1800" dirty="0">
                          <a:latin typeface="Calibri"/>
                          <a:ea typeface="Times New Roman"/>
                          <a:cs typeface="Times New Roman"/>
                        </a:rPr>
                        <a:t>2. Audits of standard practice (not involving identifiable records</a:t>
                      </a:r>
                      <a:r>
                        <a:rPr lang="en-US" sz="1800" dirty="0" smtClean="0">
                          <a:latin typeface="Calibri"/>
                          <a:ea typeface="Times New Roman"/>
                          <a:cs typeface="Times New Roman"/>
                        </a:rPr>
                        <a:t>)</a:t>
                      </a:r>
                      <a:endParaRPr lang="en-IE" sz="1800" dirty="0">
                        <a:latin typeface="Cambria"/>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I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6044">
                <a:tc>
                  <a:txBody>
                    <a:bodyPr/>
                    <a:lstStyle/>
                    <a:p>
                      <a:pPr>
                        <a:lnSpc>
                          <a:spcPct val="115000"/>
                        </a:lnSpc>
                        <a:spcAft>
                          <a:spcPts val="0"/>
                        </a:spcAft>
                      </a:pPr>
                      <a:r>
                        <a:rPr lang="en-US" sz="1800" dirty="0">
                          <a:latin typeface="Calibri"/>
                          <a:ea typeface="Times New Roman"/>
                          <a:cs typeface="Times New Roman"/>
                        </a:rPr>
                        <a:t>3. Research on </a:t>
                      </a:r>
                      <a:r>
                        <a:rPr lang="en-IE" sz="1800" dirty="0">
                          <a:latin typeface="Calibri"/>
                          <a:ea typeface="Times New Roman"/>
                          <a:cs typeface="Times New Roman"/>
                        </a:rPr>
                        <a:t>publically</a:t>
                      </a:r>
                      <a:r>
                        <a:rPr lang="en-US" sz="1800" dirty="0">
                          <a:latin typeface="Calibri"/>
                          <a:ea typeface="Times New Roman"/>
                          <a:cs typeface="Times New Roman"/>
                        </a:rPr>
                        <a:t> available information, documents or data</a:t>
                      </a:r>
                      <a:endParaRPr lang="en-IE" sz="1800" dirty="0">
                        <a:latin typeface="Cambria"/>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1026" name="Picture 2" descr="http://www.theliberty.ie/wp-content/uploads/2012/10/cso-copy.jpg"/>
          <p:cNvPicPr>
            <a:picLocks noChangeAspect="1" noChangeArrowheads="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5210070" y="4552740"/>
            <a:ext cx="2366545" cy="9095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5765"/>
            <a:ext cx="8784976" cy="1143000"/>
          </a:xfrm>
        </p:spPr>
        <p:txBody>
          <a:bodyPr>
            <a:normAutofit/>
          </a:bodyPr>
          <a:lstStyle/>
          <a:p>
            <a:r>
              <a:rPr lang="en-US" sz="3600" b="1" dirty="0" smtClean="0"/>
              <a:t>Section 3: Checklist for School REC suitability</a:t>
            </a:r>
            <a:endParaRPr lang="en-IE" sz="3600" dirty="0"/>
          </a:p>
        </p:txBody>
      </p:sp>
      <p:sp>
        <p:nvSpPr>
          <p:cNvPr id="5" name="Content Placeholder 4"/>
          <p:cNvSpPr>
            <a:spLocks noGrp="1"/>
          </p:cNvSpPr>
          <p:nvPr>
            <p:ph idx="1"/>
          </p:nvPr>
        </p:nvSpPr>
        <p:spPr>
          <a:xfrm>
            <a:off x="376499" y="1871551"/>
            <a:ext cx="7500938" cy="4096800"/>
          </a:xfrm>
        </p:spPr>
        <p:txBody>
          <a:bodyPr>
            <a:normAutofit fontScale="85000" lnSpcReduction="20000"/>
          </a:bodyPr>
          <a:lstStyle/>
          <a:p>
            <a:pPr marL="514350" indent="-514350">
              <a:buFont typeface="+mj-lt"/>
              <a:buAutoNum type="arabicPeriod"/>
            </a:pPr>
            <a:r>
              <a:rPr lang="en-IE" dirty="0" smtClean="0"/>
              <a:t>Surveys asking questions of a sensitive or private nature</a:t>
            </a:r>
          </a:p>
          <a:p>
            <a:pPr marL="514350" indent="-514350">
              <a:buFont typeface="+mj-lt"/>
              <a:buAutoNum type="arabicPeriod"/>
            </a:pPr>
            <a:r>
              <a:rPr lang="en-IE" dirty="0" smtClean="0"/>
              <a:t>Questionnaires or observational studies involving children or vulnerable adults.</a:t>
            </a:r>
          </a:p>
          <a:p>
            <a:pPr marL="514350" indent="-514350">
              <a:buFont typeface="+mj-lt"/>
              <a:buAutoNum type="arabicPeriod"/>
            </a:pPr>
            <a:r>
              <a:rPr lang="en-IE" dirty="0" smtClean="0"/>
              <a:t>Research where there is a risk of a participant feeling undue pressure to participate by virtue of his/her relationship with the researcher (e.g. student/supervisor; patient/clinician).</a:t>
            </a:r>
          </a:p>
          <a:p>
            <a:pPr marL="514350" indent="-514350">
              <a:buFont typeface="+mj-lt"/>
              <a:buAutoNum type="arabicPeriod"/>
            </a:pPr>
            <a:r>
              <a:rPr lang="en-IE" dirty="0" smtClean="0"/>
              <a:t>Projects involving a justifiable degree of deception.</a:t>
            </a:r>
          </a:p>
          <a:p>
            <a:pPr marL="514350" indent="-514350">
              <a:buFont typeface="+mj-lt"/>
              <a:buAutoNum type="arabicPeriod"/>
            </a:pPr>
            <a:r>
              <a:rPr lang="en-IE" dirty="0" smtClean="0"/>
              <a:t>Analysis of archival irrevocably anonymised human tissue samples for which consent for research was not originally given, and was not acquired in the course of clinical treatment. (Archived samples taken for a previous research study must always get new ethical approval).</a:t>
            </a:r>
          </a:p>
          <a:p>
            <a:pPr marL="514350" indent="-514350">
              <a:buFont typeface="+mj-lt"/>
              <a:buAutoNum type="arabicPeriod"/>
            </a:pPr>
            <a:r>
              <a:rPr lang="en-IE" dirty="0" smtClean="0"/>
              <a:t>Research involving invasive procedures (other than those listed above).</a:t>
            </a:r>
          </a:p>
          <a:p>
            <a:pPr marL="514350" indent="-514350">
              <a:buFont typeface="+mj-lt"/>
              <a:buAutoNum type="arabicPeriod"/>
            </a:pPr>
            <a:r>
              <a:rPr lang="en-IE" dirty="0" smtClean="0"/>
              <a:t>Research involving vulnerable persons.</a:t>
            </a:r>
            <a:endParaRPr lang="en-IE" dirty="0"/>
          </a:p>
        </p:txBody>
      </p:sp>
      <p:pic>
        <p:nvPicPr>
          <p:cNvPr id="2050" name="Picture 2" descr="http://www.trinity.edu/departments/public_relations/magazine/issues/09_january/photos/Science002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04930" y="1871551"/>
            <a:ext cx="1459558" cy="1251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784976" cy="1143000"/>
          </a:xfrm>
        </p:spPr>
        <p:txBody>
          <a:bodyPr>
            <a:normAutofit/>
          </a:bodyPr>
          <a:lstStyle/>
          <a:p>
            <a:r>
              <a:rPr lang="en-US" sz="3600" b="1" dirty="0" smtClean="0"/>
              <a:t>Section 3: Checklist for School REC suitability</a:t>
            </a:r>
            <a:endParaRPr lang="en-IE" sz="3600" dirty="0"/>
          </a:p>
        </p:txBody>
      </p:sp>
      <p:sp>
        <p:nvSpPr>
          <p:cNvPr id="5" name="Content Placeholder 4"/>
          <p:cNvSpPr>
            <a:spLocks noGrp="1"/>
          </p:cNvSpPr>
          <p:nvPr>
            <p:ph idx="1"/>
          </p:nvPr>
        </p:nvSpPr>
        <p:spPr/>
        <p:txBody>
          <a:bodyPr>
            <a:normAutofit fontScale="92500" lnSpcReduction="20000"/>
          </a:bodyPr>
          <a:lstStyle/>
          <a:p>
            <a:pPr marL="514350" indent="-514350">
              <a:buNone/>
            </a:pPr>
            <a:r>
              <a:rPr lang="en-IE" dirty="0" smtClean="0"/>
              <a:t>8.     Research where identifiable information obtained may have legal, economic or social consequences for research subjects.</a:t>
            </a:r>
          </a:p>
          <a:p>
            <a:pPr marL="514350" indent="-514350">
              <a:buAutoNum type="arabicPeriod" startAt="9"/>
            </a:pPr>
            <a:r>
              <a:rPr lang="en-IE" dirty="0" smtClean="0"/>
              <a:t>Research that may identify illegal activity on the part of the participant.</a:t>
            </a:r>
          </a:p>
          <a:p>
            <a:pPr marL="514350" indent="-514350">
              <a:buAutoNum type="arabicPeriod" startAt="9"/>
            </a:pPr>
            <a:r>
              <a:rPr lang="en-IE" dirty="0" smtClean="0"/>
              <a:t>Projects where each subject is paid (over and above token gestures).</a:t>
            </a:r>
          </a:p>
          <a:p>
            <a:pPr marL="514350" indent="-514350">
              <a:buAutoNum type="arabicPeriod" startAt="9"/>
            </a:pPr>
            <a:r>
              <a:rPr lang="en-IE" dirty="0" smtClean="0">
                <a:solidFill>
                  <a:srgbClr val="C00000"/>
                </a:solidFill>
              </a:rPr>
              <a:t>Research that may potentially endanger  the subjects, and/or researchers, and/or 3rd parties, and/or the environment. </a:t>
            </a:r>
          </a:p>
          <a:p>
            <a:pPr marL="514350" indent="-514350">
              <a:buAutoNum type="arabicPeriod" startAt="9"/>
            </a:pPr>
            <a:r>
              <a:rPr lang="en-IE" dirty="0" smtClean="0"/>
              <a:t>Research involving the collection of human tissue.</a:t>
            </a:r>
          </a:p>
          <a:p>
            <a:pPr marL="514350" indent="-514350">
              <a:buAutoNum type="arabicPeriod" startAt="9"/>
            </a:pPr>
            <a:r>
              <a:rPr lang="en-IE" dirty="0" smtClean="0"/>
              <a:t>Research that may have a direct military role.</a:t>
            </a:r>
          </a:p>
          <a:p>
            <a:pPr marL="514350" indent="-514350">
              <a:buAutoNum type="arabicPeriod" startAt="9"/>
            </a:pPr>
            <a:r>
              <a:rPr lang="en-IE" dirty="0" smtClean="0"/>
              <a:t>Potentially harmful research involving humans conducted outside Ireland.</a:t>
            </a:r>
          </a:p>
          <a:p>
            <a:pPr marL="514350" indent="-514350">
              <a:buAutoNum type="arabicPeriod" startAt="9"/>
            </a:pPr>
            <a:r>
              <a:rPr lang="en-IE" dirty="0" smtClean="0"/>
              <a:t>Research involving psychological intervention.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784976" cy="1143000"/>
          </a:xfrm>
        </p:spPr>
        <p:txBody>
          <a:bodyPr>
            <a:normAutofit/>
          </a:bodyPr>
          <a:lstStyle/>
          <a:p>
            <a:r>
              <a:rPr lang="en-IE" b="1" dirty="0"/>
              <a:t>Section 3 – question 11</a:t>
            </a:r>
            <a:endParaRPr lang="en-IE" sz="3600" dirty="0"/>
          </a:p>
        </p:txBody>
      </p:sp>
      <p:sp>
        <p:nvSpPr>
          <p:cNvPr id="5" name="Content Placeholder 4"/>
          <p:cNvSpPr>
            <a:spLocks noGrp="1"/>
          </p:cNvSpPr>
          <p:nvPr>
            <p:ph idx="1"/>
          </p:nvPr>
        </p:nvSpPr>
        <p:spPr>
          <a:xfrm>
            <a:off x="828675" y="1871551"/>
            <a:ext cx="5146240" cy="4096800"/>
          </a:xfrm>
        </p:spPr>
        <p:txBody>
          <a:bodyPr>
            <a:normAutofit/>
          </a:bodyPr>
          <a:lstStyle/>
          <a:p>
            <a:r>
              <a:rPr lang="en-IE" dirty="0" smtClean="0"/>
              <a:t>Research </a:t>
            </a:r>
            <a:r>
              <a:rPr lang="en-IE" dirty="0"/>
              <a:t>that may potentially endanger the subjects, and/or researchers, and/or 3rd parties, and/or the environment. </a:t>
            </a:r>
          </a:p>
          <a:p>
            <a:r>
              <a:rPr lang="en-US" dirty="0"/>
              <a:t>Please answer NO to this category if you have official approval from an outside body or if work will be </a:t>
            </a:r>
            <a:r>
              <a:rPr lang="en-US" dirty="0">
                <a:solidFill>
                  <a:schemeClr val="accent2"/>
                </a:solidFill>
              </a:rPr>
              <a:t>designed specifically to minimize </a:t>
            </a:r>
            <a:r>
              <a:rPr lang="en-US" dirty="0"/>
              <a:t>the chances of potentially endangering people and/or the environment. </a:t>
            </a:r>
            <a:endParaRPr lang="en-IE" dirty="0"/>
          </a:p>
        </p:txBody>
      </p:sp>
      <p:pic>
        <p:nvPicPr>
          <p:cNvPr id="9218" name="Picture 2" descr="http://toxics.usgs.gov/photo_gallery/photos/hmcr/DielToxicityExperiment_1_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51579" y="764248"/>
            <a:ext cx="2312053" cy="307941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cires1.colorado.edu/education/outreach/images/fieldExperiment-270.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91882" y="3989648"/>
            <a:ext cx="2571750" cy="213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4414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Section 3</a:t>
            </a:r>
            <a:endParaRPr lang="en-IE" b="1" dirty="0"/>
          </a:p>
        </p:txBody>
      </p:sp>
      <p:sp>
        <p:nvSpPr>
          <p:cNvPr id="3" name="Content Placeholder 2"/>
          <p:cNvSpPr>
            <a:spLocks noGrp="1"/>
          </p:cNvSpPr>
          <p:nvPr>
            <p:ph idx="1"/>
          </p:nvPr>
        </p:nvSpPr>
        <p:spPr/>
        <p:txBody>
          <a:bodyPr>
            <a:normAutofit/>
          </a:bodyPr>
          <a:lstStyle/>
          <a:p>
            <a:r>
              <a:rPr lang="en-US" dirty="0" smtClean="0"/>
              <a:t>If you have answered YES to any questions in section 3, then the application is deemed to be of moderate or high risk and should be submitted to an appropriate </a:t>
            </a:r>
            <a:r>
              <a:rPr lang="en-US" dirty="0" smtClean="0">
                <a:solidFill>
                  <a:schemeClr val="accent2"/>
                </a:solidFill>
              </a:rPr>
              <a:t>Level 2 </a:t>
            </a:r>
            <a:r>
              <a:rPr lang="en-US" dirty="0" smtClean="0"/>
              <a:t>Ethics Committee. Such as the FEMS REC or the Animal REC</a:t>
            </a:r>
          </a:p>
          <a:p>
            <a:r>
              <a:rPr lang="en-US" dirty="0" smtClean="0"/>
              <a:t>If you have answered NO to all questions in section 3 then please complete Section 4 and 5.</a:t>
            </a:r>
            <a:endParaRPr lang="en-IE" dirty="0"/>
          </a:p>
        </p:txBody>
      </p:sp>
      <p:pic>
        <p:nvPicPr>
          <p:cNvPr id="2050" name="Picture 2" descr="http://www2.amdi.usm.edu.my/Portals/38/JEPeH/Animal%20ethics.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7333" y="3962483"/>
            <a:ext cx="5838825" cy="24098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Section 4 - Potential ethical issues</a:t>
            </a:r>
            <a:endParaRPr lang="en-IE" b="1" dirty="0"/>
          </a:p>
        </p:txBody>
      </p:sp>
      <p:sp>
        <p:nvSpPr>
          <p:cNvPr id="3" name="Content Placeholder 2"/>
          <p:cNvSpPr>
            <a:spLocks noGrp="1"/>
          </p:cNvSpPr>
          <p:nvPr>
            <p:ph idx="1"/>
          </p:nvPr>
        </p:nvSpPr>
        <p:spPr/>
        <p:txBody>
          <a:bodyPr>
            <a:normAutofit/>
          </a:bodyPr>
          <a:lstStyle/>
          <a:p>
            <a:r>
              <a:rPr lang="en-US" dirty="0" smtClean="0"/>
              <a:t>Are there ethical issues or problems which may arise with the proposed study, and what steps will be taken to address these?</a:t>
            </a:r>
          </a:p>
          <a:p>
            <a:r>
              <a:rPr lang="en-US" dirty="0" smtClean="0"/>
              <a:t>Are there potentially adverse outcomes to the environment (e.g. destruction of individuals, populations, habitats, physical structures)?</a:t>
            </a:r>
          </a:p>
          <a:p>
            <a:r>
              <a:rPr lang="en-US" dirty="0" smtClean="0"/>
              <a:t>Will the environment be altered by the experiment (e.g. through alteration of biological, geological or chemical systems)? </a:t>
            </a:r>
            <a:endParaRPr lang="en-IE" dirty="0" smtClean="0"/>
          </a:p>
        </p:txBody>
      </p:sp>
      <p:pic>
        <p:nvPicPr>
          <p:cNvPr id="10242" name="Picture 2" descr="http://cdn2.hubspot.net/hub/181021/file-338034070-jpg/images/real_world_example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94611" y="4296427"/>
            <a:ext cx="2910476" cy="19079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789725" y="5658978"/>
            <a:ext cx="4337585" cy="369332"/>
          </a:xfrm>
          <a:prstGeom prst="rect">
            <a:avLst/>
          </a:prstGeom>
          <a:noFill/>
        </p:spPr>
        <p:txBody>
          <a:bodyPr wrap="square" rtlCol="0">
            <a:spAutoFit/>
          </a:bodyPr>
          <a:lstStyle/>
          <a:p>
            <a:r>
              <a:rPr lang="en-IE" dirty="0">
                <a:hlinkClick r:id="rId4"/>
              </a:rPr>
              <a:t>http://naturalscience.tcd.ie/research/ethics/</a:t>
            </a:r>
            <a:endParaRPr lang="en-I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9776"/>
            <a:ext cx="8229600" cy="1143000"/>
          </a:xfrm>
        </p:spPr>
        <p:txBody>
          <a:bodyPr>
            <a:noAutofit/>
          </a:bodyPr>
          <a:lstStyle/>
          <a:p>
            <a:r>
              <a:rPr lang="en-IE" b="1" dirty="0" smtClean="0"/>
              <a:t>Section 4 - Ethical considerations to reduce risk and impact</a:t>
            </a:r>
            <a:endParaRPr lang="en-IE" b="1" dirty="0"/>
          </a:p>
        </p:txBody>
      </p:sp>
      <p:sp>
        <p:nvSpPr>
          <p:cNvPr id="3" name="Content Placeholder 2"/>
          <p:cNvSpPr>
            <a:spLocks noGrp="1"/>
          </p:cNvSpPr>
          <p:nvPr>
            <p:ph idx="1"/>
          </p:nvPr>
        </p:nvSpPr>
        <p:spPr>
          <a:xfrm>
            <a:off x="395536" y="1700808"/>
            <a:ext cx="8496944" cy="4824536"/>
          </a:xfrm>
        </p:spPr>
        <p:txBody>
          <a:bodyPr>
            <a:normAutofit/>
          </a:bodyPr>
          <a:lstStyle/>
          <a:p>
            <a:r>
              <a:rPr lang="en-US" dirty="0" smtClean="0"/>
              <a:t>Where potential risks to participants or the environment may be present, </a:t>
            </a:r>
            <a:r>
              <a:rPr lang="en-US" dirty="0" smtClean="0">
                <a:solidFill>
                  <a:schemeClr val="accent2"/>
                </a:solidFill>
              </a:rPr>
              <a:t>explain any steps that will be taken to mitigate</a:t>
            </a:r>
            <a:r>
              <a:rPr lang="en-US" dirty="0" smtClean="0"/>
              <a:t> against and minimize these and any additional support services that might be used should the need arise.</a:t>
            </a:r>
          </a:p>
          <a:p>
            <a:r>
              <a:rPr lang="en-US" dirty="0" smtClean="0"/>
              <a:t>For studies involving human participants outline the </a:t>
            </a:r>
            <a:r>
              <a:rPr lang="en-US" dirty="0" smtClean="0">
                <a:solidFill>
                  <a:schemeClr val="accent2"/>
                </a:solidFill>
              </a:rPr>
              <a:t>information and informed consent</a:t>
            </a:r>
            <a:r>
              <a:rPr lang="en-US" dirty="0" smtClean="0"/>
              <a:t> forms.</a:t>
            </a:r>
          </a:p>
          <a:p>
            <a:r>
              <a:rPr lang="en-US" dirty="0" smtClean="0"/>
              <a:t>Mention the presence of a translator if necessary.</a:t>
            </a:r>
          </a:p>
          <a:p>
            <a:r>
              <a:rPr lang="en-US" dirty="0" smtClean="0"/>
              <a:t>Questions will be designed to gather the data needed but reduce the chances of discussion of other confidential information.</a:t>
            </a:r>
            <a:endParaRPr lang="en-IE" dirty="0" smtClean="0"/>
          </a:p>
        </p:txBody>
      </p:sp>
      <p:pic>
        <p:nvPicPr>
          <p:cNvPr id="11266" name="Picture 2" descr="http://www.universitas21.com/upload/collaboration/full/57ethics-scal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30073" y="4471790"/>
            <a:ext cx="2638739" cy="17893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Section 4 – Data storage</a:t>
            </a:r>
            <a:endParaRPr lang="en-IE" b="1" dirty="0"/>
          </a:p>
        </p:txBody>
      </p:sp>
      <p:sp>
        <p:nvSpPr>
          <p:cNvPr id="3" name="Content Placeholder 2"/>
          <p:cNvSpPr>
            <a:spLocks noGrp="1"/>
          </p:cNvSpPr>
          <p:nvPr>
            <p:ph idx="1"/>
          </p:nvPr>
        </p:nvSpPr>
        <p:spPr>
          <a:xfrm>
            <a:off x="467544" y="1268760"/>
            <a:ext cx="6647240" cy="4857403"/>
          </a:xfrm>
        </p:spPr>
        <p:txBody>
          <a:bodyPr>
            <a:normAutofit/>
          </a:bodyPr>
          <a:lstStyle/>
          <a:p>
            <a:r>
              <a:rPr lang="en-US" dirty="0" smtClean="0"/>
              <a:t>Provide an explanation of any measures that will be put in place to preserve confidentiality and anonymity of human participants, including an explicit explanation of secure data storage and disposal plans. </a:t>
            </a:r>
          </a:p>
          <a:p>
            <a:r>
              <a:rPr lang="en-US" dirty="0" smtClean="0"/>
              <a:t>Provide details of where data will be stored at the end of the project. </a:t>
            </a:r>
          </a:p>
          <a:p>
            <a:pPr lvl="1"/>
            <a:r>
              <a:rPr lang="en-US" dirty="0" smtClean="0"/>
              <a:t>TCD’s Policy on Good Research Practice states that in general data should be </a:t>
            </a:r>
            <a:r>
              <a:rPr lang="en-US" b="1" dirty="0" smtClean="0">
                <a:solidFill>
                  <a:schemeClr val="accent2"/>
                </a:solidFill>
              </a:rPr>
              <a:t>stored for 10 years </a:t>
            </a:r>
            <a:r>
              <a:rPr lang="en-US" dirty="0" smtClean="0"/>
              <a:t>after the completion of the project.  </a:t>
            </a:r>
          </a:p>
          <a:p>
            <a:pPr lvl="1"/>
            <a:r>
              <a:rPr lang="en-US" dirty="0" smtClean="0"/>
              <a:t>In the case of personal data, and in accordance with the Data Protection Acts 1988 and 2003, once the data retention period has expired, the data must be </a:t>
            </a:r>
            <a:r>
              <a:rPr lang="en-US" b="1" dirty="0" smtClean="0">
                <a:solidFill>
                  <a:schemeClr val="accent2"/>
                </a:solidFill>
              </a:rPr>
              <a:t>destroyed</a:t>
            </a:r>
            <a:r>
              <a:rPr lang="en-US" dirty="0" smtClean="0"/>
              <a:t> either through deletion of electronic data or the shredding of hard copy data.  </a:t>
            </a:r>
            <a:endParaRPr lang="en-IE" dirty="0" smtClean="0"/>
          </a:p>
        </p:txBody>
      </p:sp>
      <p:pic>
        <p:nvPicPr>
          <p:cNvPr id="15362" name="Picture 2" descr="http://www.comparebusinessproducts.com/content/assets/20/images/security/yellow-file-with-key.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48554" y="685540"/>
            <a:ext cx="1932400" cy="193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b="1" dirty="0" smtClean="0"/>
              <a:t>Why have a School Ethics Committee?</a:t>
            </a:r>
            <a:endParaRPr lang="en-IE" b="1" dirty="0"/>
          </a:p>
        </p:txBody>
      </p:sp>
      <p:sp>
        <p:nvSpPr>
          <p:cNvPr id="3" name="Content Placeholder 2"/>
          <p:cNvSpPr>
            <a:spLocks noGrp="1"/>
          </p:cNvSpPr>
          <p:nvPr>
            <p:ph idx="1"/>
          </p:nvPr>
        </p:nvSpPr>
        <p:spPr>
          <a:xfrm>
            <a:off x="3627263" y="5215983"/>
            <a:ext cx="5246448" cy="695773"/>
          </a:xfrm>
        </p:spPr>
        <p:txBody>
          <a:bodyPr>
            <a:normAutofit/>
          </a:bodyPr>
          <a:lstStyle/>
          <a:p>
            <a:r>
              <a:rPr lang="en-IE" b="0" dirty="0" smtClean="0">
                <a:solidFill>
                  <a:schemeClr val="accent2"/>
                </a:solidFill>
              </a:rPr>
              <a:t>Increasingly, </a:t>
            </a:r>
            <a:r>
              <a:rPr lang="en-IE" dirty="0" smtClean="0">
                <a:solidFill>
                  <a:schemeClr val="accent2"/>
                </a:solidFill>
              </a:rPr>
              <a:t>journals</a:t>
            </a:r>
            <a:r>
              <a:rPr lang="en-IE" b="0" dirty="0" smtClean="0">
                <a:solidFill>
                  <a:schemeClr val="accent2"/>
                </a:solidFill>
              </a:rPr>
              <a:t> are only accepting papers if the research has received formal ethical review</a:t>
            </a:r>
            <a:endParaRPr lang="en-IE" b="0" dirty="0">
              <a:solidFill>
                <a:schemeClr val="accent2"/>
              </a:solidFill>
            </a:endParaRPr>
          </a:p>
        </p:txBody>
      </p:sp>
      <p:sp>
        <p:nvSpPr>
          <p:cNvPr id="4" name="Rectangle 3"/>
          <p:cNvSpPr/>
          <p:nvPr/>
        </p:nvSpPr>
        <p:spPr>
          <a:xfrm>
            <a:off x="5549030" y="1576723"/>
            <a:ext cx="3444658" cy="707886"/>
          </a:xfrm>
          <a:prstGeom prst="rect">
            <a:avLst/>
          </a:prstGeom>
        </p:spPr>
        <p:txBody>
          <a:bodyPr wrap="square">
            <a:spAutoFit/>
          </a:bodyPr>
          <a:lstStyle/>
          <a:p>
            <a:r>
              <a:rPr lang="en-IE" sz="2000" b="1" dirty="0" smtClean="0">
                <a:solidFill>
                  <a:schemeClr val="accent2"/>
                </a:solidFill>
              </a:rPr>
              <a:t>TCD policy</a:t>
            </a:r>
            <a:r>
              <a:rPr lang="en-IE" sz="2000" dirty="0" smtClean="0">
                <a:solidFill>
                  <a:schemeClr val="accent2"/>
                </a:solidFill>
              </a:rPr>
              <a:t>: all </a:t>
            </a:r>
            <a:r>
              <a:rPr lang="en-IE" sz="2000" dirty="0">
                <a:solidFill>
                  <a:schemeClr val="accent2"/>
                </a:solidFill>
              </a:rPr>
              <a:t>research </a:t>
            </a:r>
            <a:r>
              <a:rPr lang="en-IE" sz="2000" dirty="0" smtClean="0">
                <a:solidFill>
                  <a:schemeClr val="accent2"/>
                </a:solidFill>
              </a:rPr>
              <a:t>to be </a:t>
            </a:r>
            <a:r>
              <a:rPr lang="en-IE" sz="2000" dirty="0">
                <a:solidFill>
                  <a:schemeClr val="accent2"/>
                </a:solidFill>
              </a:rPr>
              <a:t>conducted in </a:t>
            </a:r>
            <a:r>
              <a:rPr lang="en-IE" sz="2000" dirty="0" smtClean="0">
                <a:solidFill>
                  <a:schemeClr val="accent2"/>
                </a:solidFill>
              </a:rPr>
              <a:t>ethical </a:t>
            </a:r>
            <a:r>
              <a:rPr lang="en-IE" sz="2000" dirty="0">
                <a:solidFill>
                  <a:schemeClr val="accent2"/>
                </a:solidFill>
              </a:rPr>
              <a:t>manner</a:t>
            </a:r>
          </a:p>
        </p:txBody>
      </p:sp>
      <p:sp>
        <p:nvSpPr>
          <p:cNvPr id="5" name="Rectangle 4"/>
          <p:cNvSpPr/>
          <p:nvPr/>
        </p:nvSpPr>
        <p:spPr>
          <a:xfrm>
            <a:off x="4177430" y="2918640"/>
            <a:ext cx="4572000" cy="1323439"/>
          </a:xfrm>
          <a:prstGeom prst="rect">
            <a:avLst/>
          </a:prstGeom>
        </p:spPr>
        <p:txBody>
          <a:bodyPr>
            <a:spAutoFit/>
          </a:bodyPr>
          <a:lstStyle/>
          <a:p>
            <a:r>
              <a:rPr lang="en-IE" sz="2000" dirty="0">
                <a:solidFill>
                  <a:schemeClr val="accent2"/>
                </a:solidFill>
              </a:rPr>
              <a:t>Many research </a:t>
            </a:r>
            <a:r>
              <a:rPr lang="en-IE" sz="2000" b="1" dirty="0">
                <a:solidFill>
                  <a:schemeClr val="accent2"/>
                </a:solidFill>
              </a:rPr>
              <a:t>funding </a:t>
            </a:r>
            <a:r>
              <a:rPr lang="en-IE" sz="2000" b="1" dirty="0" smtClean="0">
                <a:solidFill>
                  <a:schemeClr val="accent2"/>
                </a:solidFill>
              </a:rPr>
              <a:t>bodies </a:t>
            </a:r>
            <a:r>
              <a:rPr lang="en-IE" sz="2000" dirty="0" smtClean="0">
                <a:solidFill>
                  <a:schemeClr val="accent2"/>
                </a:solidFill>
              </a:rPr>
              <a:t>(incl. </a:t>
            </a:r>
            <a:r>
              <a:rPr lang="en-IE" sz="2000" dirty="0">
                <a:solidFill>
                  <a:schemeClr val="accent2"/>
                </a:solidFill>
              </a:rPr>
              <a:t>European </a:t>
            </a:r>
            <a:r>
              <a:rPr lang="en-IE" sz="2000" dirty="0" smtClean="0">
                <a:solidFill>
                  <a:schemeClr val="accent2"/>
                </a:solidFill>
              </a:rPr>
              <a:t>Commission) </a:t>
            </a:r>
            <a:r>
              <a:rPr lang="en-IE" sz="2000" dirty="0">
                <a:solidFill>
                  <a:schemeClr val="accent2"/>
                </a:solidFill>
              </a:rPr>
              <a:t>require statements </a:t>
            </a:r>
            <a:r>
              <a:rPr lang="en-IE" sz="2000" dirty="0" smtClean="0">
                <a:solidFill>
                  <a:schemeClr val="accent2"/>
                </a:solidFill>
              </a:rPr>
              <a:t>on </a:t>
            </a:r>
            <a:r>
              <a:rPr lang="en-IE" sz="2000" dirty="0">
                <a:solidFill>
                  <a:schemeClr val="accent2"/>
                </a:solidFill>
              </a:rPr>
              <a:t>the ethical review process of the host institutions</a:t>
            </a:r>
          </a:p>
        </p:txBody>
      </p:sp>
      <p:pic>
        <p:nvPicPr>
          <p:cNvPr id="1030" name="Picture 6" descr="http://ec.europa.eu/research/images/ec_for_fb.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66876" y="2586932"/>
            <a:ext cx="2655518" cy="18637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66876" y="1256926"/>
            <a:ext cx="4784943" cy="1330006"/>
          </a:xfrm>
          <a:prstGeom prst="rect">
            <a:avLst/>
          </a:prstGeom>
        </p:spPr>
      </p:pic>
      <p:pic>
        <p:nvPicPr>
          <p:cNvPr id="1032" name="Picture 8" descr="http://libereurope.eu/wp-content/uploads/2014/02/elsevier-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6876" y="4619861"/>
            <a:ext cx="1888018" cy="18880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4" y="674325"/>
            <a:ext cx="7500939" cy="561600"/>
          </a:xfrm>
        </p:spPr>
        <p:txBody>
          <a:bodyPr>
            <a:noAutofit/>
          </a:bodyPr>
          <a:lstStyle/>
          <a:p>
            <a:r>
              <a:rPr lang="en-IE" b="1" dirty="0" smtClean="0"/>
              <a:t>Section 4 - </a:t>
            </a:r>
            <a:r>
              <a:rPr lang="en-US" b="1" dirty="0" smtClean="0"/>
              <a:t>Published ethical guidelines to be followed </a:t>
            </a:r>
            <a:endParaRPr lang="en-IE" b="1" dirty="0"/>
          </a:p>
        </p:txBody>
      </p:sp>
      <p:sp>
        <p:nvSpPr>
          <p:cNvPr id="3" name="Content Placeholder 2"/>
          <p:cNvSpPr>
            <a:spLocks noGrp="1"/>
          </p:cNvSpPr>
          <p:nvPr>
            <p:ph idx="1"/>
          </p:nvPr>
        </p:nvSpPr>
        <p:spPr>
          <a:xfrm>
            <a:off x="467544" y="1628800"/>
            <a:ext cx="8219256" cy="4497363"/>
          </a:xfrm>
        </p:spPr>
        <p:txBody>
          <a:bodyPr>
            <a:normAutofit/>
          </a:bodyPr>
          <a:lstStyle/>
          <a:p>
            <a:r>
              <a:rPr lang="en-US" dirty="0" smtClean="0"/>
              <a:t>Identify professional code(s) of practice and/or ethical guidelines relevant to the research, such as:</a:t>
            </a:r>
          </a:p>
          <a:p>
            <a:pPr lvl="1"/>
            <a:r>
              <a:rPr lang="en-US" dirty="0" smtClean="0"/>
              <a:t>TCD Policy on Good Research Practice</a:t>
            </a:r>
            <a:endParaRPr lang="en-IE" dirty="0" smtClean="0"/>
          </a:p>
          <a:p>
            <a:pPr lvl="1"/>
            <a:r>
              <a:rPr lang="en-US" dirty="0" smtClean="0"/>
              <a:t>American Association for Public Opinion Research Code of Professional Ethics and Practice</a:t>
            </a:r>
            <a:endParaRPr lang="en-IE" dirty="0" smtClean="0"/>
          </a:p>
          <a:p>
            <a:pPr lvl="1"/>
            <a:r>
              <a:rPr lang="en-US" dirty="0" smtClean="0"/>
              <a:t>UK Academy of Social Sciences Ethical Principles</a:t>
            </a:r>
            <a:endParaRPr lang="en-IE" dirty="0" smtClean="0"/>
          </a:p>
          <a:p>
            <a:pPr lvl="1"/>
            <a:r>
              <a:rPr lang="en-US" dirty="0" smtClean="0"/>
              <a:t>OECD Code of Conduct</a:t>
            </a:r>
            <a:endParaRPr lang="en-IE" dirty="0" smtClean="0"/>
          </a:p>
          <a:p>
            <a:pPr lvl="1"/>
            <a:r>
              <a:rPr lang="en-US" dirty="0" smtClean="0"/>
              <a:t>The Respect Code of Practice</a:t>
            </a:r>
          </a:p>
          <a:p>
            <a:pPr lvl="1"/>
            <a:r>
              <a:rPr lang="en-US" dirty="0"/>
              <a:t>Amateur Entomologists Society code of </a:t>
            </a:r>
            <a:r>
              <a:rPr lang="en-US" dirty="0" smtClean="0"/>
              <a:t>conduct</a:t>
            </a:r>
            <a:endParaRPr lang="en-IE" dirty="0" smtClean="0"/>
          </a:p>
          <a:p>
            <a:pPr lvl="1"/>
            <a:endParaRPr lang="en-IE" dirty="0"/>
          </a:p>
        </p:txBody>
      </p:sp>
      <p:pic>
        <p:nvPicPr>
          <p:cNvPr id="18434" name="Picture 2" descr="http://seniornet.org/blog/wp-content/uploads/2012/03/iStock_000017227049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18171" y="3701432"/>
            <a:ext cx="2750464" cy="21961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Forms for studies involving humans</a:t>
            </a:r>
            <a:endParaRPr lang="en-IE" dirty="0"/>
          </a:p>
        </p:txBody>
      </p:sp>
      <p:sp>
        <p:nvSpPr>
          <p:cNvPr id="3" name="Content Placeholder 2"/>
          <p:cNvSpPr>
            <a:spLocks noGrp="1"/>
          </p:cNvSpPr>
          <p:nvPr>
            <p:ph idx="1"/>
          </p:nvPr>
        </p:nvSpPr>
        <p:spPr/>
        <p:txBody>
          <a:bodyPr/>
          <a:lstStyle/>
          <a:p>
            <a:r>
              <a:rPr lang="en-IE" dirty="0" smtClean="0"/>
              <a:t>For studies involving human participants both a </a:t>
            </a:r>
            <a:r>
              <a:rPr lang="en-IE" dirty="0" smtClean="0">
                <a:solidFill>
                  <a:schemeClr val="accent2"/>
                </a:solidFill>
              </a:rPr>
              <a:t>Participant Information Form </a:t>
            </a:r>
            <a:r>
              <a:rPr lang="en-IE" dirty="0" smtClean="0"/>
              <a:t>and an </a:t>
            </a:r>
            <a:r>
              <a:rPr lang="en-IE" dirty="0" smtClean="0">
                <a:solidFill>
                  <a:schemeClr val="accent2"/>
                </a:solidFill>
              </a:rPr>
              <a:t>Informed Consent Form </a:t>
            </a:r>
            <a:r>
              <a:rPr lang="en-IE" dirty="0" smtClean="0"/>
              <a:t>need to be included with the Ethics application.</a:t>
            </a:r>
          </a:p>
          <a:p>
            <a:r>
              <a:rPr lang="en-IE" dirty="0" smtClean="0"/>
              <a:t>Both these forms need to be presented to each participant before the study commences.</a:t>
            </a:r>
            <a:endParaRPr lang="en-IE" dirty="0"/>
          </a:p>
        </p:txBody>
      </p:sp>
      <p:pic>
        <p:nvPicPr>
          <p:cNvPr id="3074" name="Picture 2" descr="http://hollandbloorview.ca/Assets/website/Images/About%20us%20images/Consen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25007" y="3889069"/>
            <a:ext cx="4139698" cy="2076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4103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59999"/>
            <a:ext cx="4714220" cy="955233"/>
          </a:xfrm>
        </p:spPr>
        <p:txBody>
          <a:bodyPr/>
          <a:lstStyle/>
          <a:p>
            <a:r>
              <a:rPr lang="en-US" b="1" dirty="0" smtClean="0"/>
              <a:t>Participant Information Form</a:t>
            </a:r>
            <a:endParaRPr lang="en-IE" dirty="0"/>
          </a:p>
        </p:txBody>
      </p:sp>
      <p:sp>
        <p:nvSpPr>
          <p:cNvPr id="3" name="Content Placeholder 2"/>
          <p:cNvSpPr>
            <a:spLocks noGrp="1"/>
          </p:cNvSpPr>
          <p:nvPr>
            <p:ph idx="1"/>
          </p:nvPr>
        </p:nvSpPr>
        <p:spPr>
          <a:xfrm>
            <a:off x="565629" y="1871551"/>
            <a:ext cx="4714219" cy="4096800"/>
          </a:xfrm>
        </p:spPr>
        <p:txBody>
          <a:bodyPr/>
          <a:lstStyle/>
          <a:p>
            <a:r>
              <a:rPr lang="en-US" dirty="0" smtClean="0"/>
              <a:t>This should be written in clear non-technical English and </a:t>
            </a:r>
            <a:r>
              <a:rPr lang="en-US" dirty="0" smtClean="0">
                <a:solidFill>
                  <a:schemeClr val="accent2"/>
                </a:solidFill>
              </a:rPr>
              <a:t>aimed at the potential subjects </a:t>
            </a:r>
            <a:r>
              <a:rPr lang="en-US" dirty="0" smtClean="0"/>
              <a:t>in the project, not at the REC</a:t>
            </a:r>
          </a:p>
          <a:p>
            <a:r>
              <a:rPr lang="en-US" dirty="0" smtClean="0"/>
              <a:t>Recommended wording for certain sections is provided in italics</a:t>
            </a:r>
          </a:p>
          <a:p>
            <a:r>
              <a:rPr lang="en-US" dirty="0"/>
              <a:t>Please feel free to delete sections that are not relevant to your research</a:t>
            </a:r>
          </a:p>
          <a:p>
            <a:endParaRPr lang="en-IE" dirty="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9944" y="300118"/>
            <a:ext cx="3578662" cy="5956308"/>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Informed Consent Form</a:t>
            </a:r>
            <a:endParaRPr lang="en-IE" dirty="0"/>
          </a:p>
        </p:txBody>
      </p:sp>
      <p:sp>
        <p:nvSpPr>
          <p:cNvPr id="3" name="Content Placeholder 2"/>
          <p:cNvSpPr>
            <a:spLocks noGrp="1"/>
          </p:cNvSpPr>
          <p:nvPr>
            <p:ph idx="1"/>
          </p:nvPr>
        </p:nvSpPr>
        <p:spPr>
          <a:xfrm>
            <a:off x="678363" y="1370509"/>
            <a:ext cx="4736407" cy="4629457"/>
          </a:xfrm>
        </p:spPr>
        <p:txBody>
          <a:bodyPr>
            <a:normAutofit/>
          </a:bodyPr>
          <a:lstStyle/>
          <a:p>
            <a:r>
              <a:rPr lang="en-IE" dirty="0" smtClean="0"/>
              <a:t>Participants must read or have read to them the information form, before being asked to sign the consent form.  </a:t>
            </a:r>
          </a:p>
          <a:p>
            <a:r>
              <a:rPr lang="en-IE" dirty="0" smtClean="0"/>
              <a:t>If the participant is unable to read the forms themselves, a witness may read them the information and sign the consent form on their behalf.</a:t>
            </a:r>
          </a:p>
          <a:p>
            <a:r>
              <a:rPr lang="en-IE" dirty="0" smtClean="0"/>
              <a:t>The form must be co-signed by the researcher. </a:t>
            </a:r>
          </a:p>
          <a:p>
            <a:r>
              <a:rPr lang="en-IE" dirty="0" smtClean="0"/>
              <a:t>An </a:t>
            </a:r>
            <a:r>
              <a:rPr lang="en-US" dirty="0" smtClean="0"/>
              <a:t>original of the form should be kept by the research, one should be given to the participant, and another sent to any associated sponsor</a:t>
            </a:r>
            <a:endParaRPr lang="en-IE" dirty="0"/>
          </a:p>
        </p:txBody>
      </p:sp>
      <p:pic>
        <p:nvPicPr>
          <p:cNvPr id="14339"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414768" y="576197"/>
            <a:ext cx="3729229" cy="5311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Section 5 - Declaration</a:t>
            </a:r>
            <a:endParaRPr lang="en-IE" b="1" dirty="0"/>
          </a:p>
        </p:txBody>
      </p:sp>
      <p:sp>
        <p:nvSpPr>
          <p:cNvPr id="3" name="Content Placeholder 2"/>
          <p:cNvSpPr>
            <a:spLocks noGrp="1"/>
          </p:cNvSpPr>
          <p:nvPr>
            <p:ph idx="1"/>
          </p:nvPr>
        </p:nvSpPr>
        <p:spPr>
          <a:xfrm>
            <a:off x="828675" y="4697259"/>
            <a:ext cx="7500938" cy="1271091"/>
          </a:xfrm>
        </p:spPr>
        <p:txBody>
          <a:bodyPr/>
          <a:lstStyle/>
          <a:p>
            <a:r>
              <a:rPr lang="en-IE" dirty="0" smtClean="0"/>
              <a:t>Signature of supervisor in the case of students</a:t>
            </a:r>
          </a:p>
          <a:p>
            <a:pPr lvl="1"/>
            <a:r>
              <a:rPr lang="en-US" dirty="0" smtClean="0"/>
              <a:t>All student applications should be reviewed and approved by the project supervisor prior to submission.</a:t>
            </a:r>
            <a:endParaRPr lang="en-IE" dirty="0" smtClean="0"/>
          </a:p>
          <a:p>
            <a:endParaRPr lang="en-IE" dirty="0"/>
          </a:p>
        </p:txBody>
      </p:sp>
      <p:pic>
        <p:nvPicPr>
          <p:cNvPr id="13314"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217036" y="1327759"/>
            <a:ext cx="6486471" cy="3179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Reports</a:t>
            </a:r>
            <a:endParaRPr lang="en-IE" b="1" dirty="0"/>
          </a:p>
        </p:txBody>
      </p:sp>
      <p:sp>
        <p:nvSpPr>
          <p:cNvPr id="3" name="Content Placeholder 2"/>
          <p:cNvSpPr>
            <a:spLocks noGrp="1"/>
          </p:cNvSpPr>
          <p:nvPr>
            <p:ph idx="1"/>
          </p:nvPr>
        </p:nvSpPr>
        <p:spPr/>
        <p:txBody>
          <a:bodyPr/>
          <a:lstStyle/>
          <a:p>
            <a:r>
              <a:rPr lang="en-IE" b="0" dirty="0" smtClean="0"/>
              <a:t>If the project runs for more than one year, an </a:t>
            </a:r>
            <a:r>
              <a:rPr lang="en-IE" dirty="0" smtClean="0"/>
              <a:t>annual report </a:t>
            </a:r>
            <a:r>
              <a:rPr lang="en-IE" b="0" dirty="0" smtClean="0"/>
              <a:t>needs to be completed and returned to the REC each year.</a:t>
            </a:r>
          </a:p>
          <a:p>
            <a:r>
              <a:rPr lang="en-IE" b="0" dirty="0" smtClean="0"/>
              <a:t>Once the research is completed an </a:t>
            </a:r>
            <a:r>
              <a:rPr lang="en-IE" dirty="0" smtClean="0"/>
              <a:t>end of project report </a:t>
            </a:r>
            <a:r>
              <a:rPr lang="en-IE" b="0" dirty="0" smtClean="0"/>
              <a:t>must be returned to the REC.</a:t>
            </a:r>
            <a:endParaRPr lang="en-IE" b="0" dirty="0"/>
          </a:p>
        </p:txBody>
      </p:sp>
      <p:pic>
        <p:nvPicPr>
          <p:cNvPr id="12290" name="Picture 2" descr="https://www.globalreporting.org/SiteCollectionImages/Information%20Hub/Newsletter%20article%20images/Reporting.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59947" y="3538368"/>
            <a:ext cx="4441477" cy="26648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Annual Report</a:t>
            </a:r>
            <a:endParaRPr lang="en-IE" dirty="0"/>
          </a:p>
        </p:txBody>
      </p:sp>
      <p:sp>
        <p:nvSpPr>
          <p:cNvPr id="3" name="Content Placeholder 2"/>
          <p:cNvSpPr>
            <a:spLocks noGrp="1"/>
          </p:cNvSpPr>
          <p:nvPr>
            <p:ph idx="1"/>
          </p:nvPr>
        </p:nvSpPr>
        <p:spPr/>
        <p:txBody>
          <a:bodyPr/>
          <a:lstStyle/>
          <a:p>
            <a:r>
              <a:rPr lang="en-IE" dirty="0"/>
              <a:t>Is the study </a:t>
            </a:r>
            <a:r>
              <a:rPr lang="en-IE" dirty="0">
                <a:solidFill>
                  <a:schemeClr val="accent2"/>
                </a:solidFill>
              </a:rPr>
              <a:t>continuing</a:t>
            </a:r>
            <a:r>
              <a:rPr lang="en-IE" dirty="0"/>
              <a:t>? If YES, please provide the anticipated date of completion.</a:t>
            </a:r>
          </a:p>
          <a:p>
            <a:r>
              <a:rPr lang="en-IE" dirty="0" smtClean="0"/>
              <a:t>Have </a:t>
            </a:r>
            <a:r>
              <a:rPr lang="en-IE" dirty="0"/>
              <a:t>there been any </a:t>
            </a:r>
            <a:r>
              <a:rPr lang="en-IE" dirty="0">
                <a:solidFill>
                  <a:schemeClr val="accent2"/>
                </a:solidFill>
              </a:rPr>
              <a:t>modifications</a:t>
            </a:r>
            <a:r>
              <a:rPr lang="en-IE" dirty="0"/>
              <a:t> to the study for which Ethical approval was granted? If YES, please provide details (only give details that are relevant to ethical approval)</a:t>
            </a:r>
          </a:p>
          <a:p>
            <a:r>
              <a:rPr lang="en-IE" dirty="0" smtClean="0"/>
              <a:t>Have </a:t>
            </a:r>
            <a:r>
              <a:rPr lang="en-IE" dirty="0"/>
              <a:t>there been any </a:t>
            </a:r>
            <a:r>
              <a:rPr lang="en-IE" dirty="0">
                <a:solidFill>
                  <a:schemeClr val="accent2"/>
                </a:solidFill>
              </a:rPr>
              <a:t>adverse outcomes </a:t>
            </a:r>
            <a:r>
              <a:rPr lang="en-IE" dirty="0"/>
              <a:t>associated with the conduct of the research? If YES, please provide details.</a:t>
            </a:r>
          </a:p>
          <a:p>
            <a:r>
              <a:rPr lang="en-IE" dirty="0" smtClean="0"/>
              <a:t>State that all data are being stored in accordance with TCD’s </a:t>
            </a:r>
            <a:r>
              <a:rPr lang="en-IE" dirty="0" smtClean="0">
                <a:solidFill>
                  <a:schemeClr val="accent2"/>
                </a:solidFill>
              </a:rPr>
              <a:t>data storage</a:t>
            </a:r>
            <a:r>
              <a:rPr lang="en-IE" dirty="0" smtClean="0"/>
              <a:t> policy, the FOI Act and requirements of the Data Protection Commissioner.</a:t>
            </a:r>
            <a:endParaRPr lang="en-IE" dirty="0"/>
          </a:p>
        </p:txBody>
      </p:sp>
      <p:pic>
        <p:nvPicPr>
          <p:cNvPr id="20482" name="Picture 2" descr="http://previews.123rf.com/images/iqoncept/iqoncept1403/iqoncept140300109/26741412-Annual-Report-due-date-circled-on-a-calendar-to-illustrate-or-remind-you-that-a-business-summary-or--Stock-Photo.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864264" y="178409"/>
            <a:ext cx="1954060" cy="1687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07131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End of project report</a:t>
            </a:r>
            <a:endParaRPr lang="en-IE" dirty="0"/>
          </a:p>
        </p:txBody>
      </p:sp>
      <p:sp>
        <p:nvSpPr>
          <p:cNvPr id="3" name="Content Placeholder 2"/>
          <p:cNvSpPr>
            <a:spLocks noGrp="1"/>
          </p:cNvSpPr>
          <p:nvPr>
            <p:ph idx="1"/>
          </p:nvPr>
        </p:nvSpPr>
        <p:spPr/>
        <p:txBody>
          <a:bodyPr/>
          <a:lstStyle/>
          <a:p>
            <a:r>
              <a:rPr lang="en-IE" dirty="0"/>
              <a:t>Are the results of the study </a:t>
            </a:r>
            <a:r>
              <a:rPr lang="en-IE" dirty="0">
                <a:solidFill>
                  <a:schemeClr val="accent2"/>
                </a:solidFill>
              </a:rPr>
              <a:t>published</a:t>
            </a:r>
            <a:r>
              <a:rPr lang="en-IE" dirty="0"/>
              <a:t>? If YES, where (give details of thesis, paper, report etc.)</a:t>
            </a:r>
          </a:p>
          <a:p>
            <a:r>
              <a:rPr lang="en-IE" dirty="0"/>
              <a:t>Were there any </a:t>
            </a:r>
            <a:r>
              <a:rPr lang="en-IE" dirty="0">
                <a:solidFill>
                  <a:schemeClr val="accent2"/>
                </a:solidFill>
              </a:rPr>
              <a:t>modifications</a:t>
            </a:r>
            <a:r>
              <a:rPr lang="en-IE" dirty="0"/>
              <a:t> to the study for which Ethical approval was granted? If YES, please provide details (only give details that are relevant to ethical approval)</a:t>
            </a:r>
          </a:p>
          <a:p>
            <a:r>
              <a:rPr lang="en-IE" dirty="0" smtClean="0"/>
              <a:t>Were </a:t>
            </a:r>
            <a:r>
              <a:rPr lang="en-IE" dirty="0"/>
              <a:t>there any </a:t>
            </a:r>
            <a:r>
              <a:rPr lang="en-IE" dirty="0">
                <a:solidFill>
                  <a:schemeClr val="accent2"/>
                </a:solidFill>
              </a:rPr>
              <a:t>adverse</a:t>
            </a:r>
            <a:r>
              <a:rPr lang="en-IE" dirty="0"/>
              <a:t> outcomes associated with the conduct of the research? If YES, please provide details</a:t>
            </a:r>
            <a:r>
              <a:rPr lang="en-IE" dirty="0" smtClean="0"/>
              <a:t>.</a:t>
            </a:r>
          </a:p>
          <a:p>
            <a:r>
              <a:rPr lang="en-IE" dirty="0"/>
              <a:t>State that all data are being stored in accordance with TCD’s </a:t>
            </a:r>
            <a:r>
              <a:rPr lang="en-IE" dirty="0">
                <a:solidFill>
                  <a:schemeClr val="accent2"/>
                </a:solidFill>
              </a:rPr>
              <a:t>data storage</a:t>
            </a:r>
            <a:r>
              <a:rPr lang="en-IE" dirty="0"/>
              <a:t> policy, the FOI Act and requirements of the Data Protection Commissioner.</a:t>
            </a:r>
          </a:p>
          <a:p>
            <a:endParaRPr lang="en-IE" dirty="0"/>
          </a:p>
          <a:p>
            <a:endParaRPr lang="en-IE" dirty="0"/>
          </a:p>
          <a:p>
            <a:endParaRPr lang="en-IE" dirty="0"/>
          </a:p>
        </p:txBody>
      </p:sp>
      <p:pic>
        <p:nvPicPr>
          <p:cNvPr id="21508" name="Picture 4" descr="http://www.partyswizzle.com/assets/images/S-DinnerChecklis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93953" y="180584"/>
            <a:ext cx="2232783" cy="1673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0798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Summary</a:t>
            </a:r>
            <a:endParaRPr lang="en-IE" dirty="0"/>
          </a:p>
        </p:txBody>
      </p:sp>
      <p:graphicFrame>
        <p:nvGraphicFramePr>
          <p:cNvPr id="4" name="Diagram 3"/>
          <p:cNvGraphicFramePr/>
          <p:nvPr>
            <p:extLst>
              <p:ext uri="{D42A27DB-BD31-4B8C-83A1-F6EECF244321}">
                <p14:modId xmlns:p14="http://schemas.microsoft.com/office/powerpoint/2010/main" val="1296989199"/>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6858000" y="2560488"/>
            <a:ext cx="2286000" cy="830997"/>
          </a:xfrm>
          <a:prstGeom prst="rect">
            <a:avLst/>
          </a:prstGeom>
        </p:spPr>
        <p:txBody>
          <a:bodyPr wrap="square">
            <a:spAutoFit/>
          </a:bodyPr>
          <a:lstStyle/>
          <a:p>
            <a:pPr lvl="0"/>
            <a:r>
              <a:rPr lang="en-IE" sz="1600" dirty="0" smtClean="0">
                <a:solidFill>
                  <a:srgbClr val="FF0000"/>
                </a:solidFill>
              </a:rPr>
              <a:t>Don’t </a:t>
            </a:r>
            <a:r>
              <a:rPr lang="en-IE" sz="1600" dirty="0">
                <a:solidFill>
                  <a:srgbClr val="FF0000"/>
                </a:solidFill>
              </a:rPr>
              <a:t>forget </a:t>
            </a:r>
            <a:r>
              <a:rPr lang="en-IE" sz="1600" dirty="0" smtClean="0">
                <a:solidFill>
                  <a:srgbClr val="FF0000"/>
                </a:solidFill>
              </a:rPr>
              <a:t>information &amp; consent </a:t>
            </a:r>
            <a:r>
              <a:rPr lang="en-IE" sz="1600" dirty="0">
                <a:solidFill>
                  <a:srgbClr val="FF0000"/>
                </a:solidFill>
              </a:rPr>
              <a:t>forms if study involves </a:t>
            </a:r>
            <a:r>
              <a:rPr lang="en-IE" sz="1600" dirty="0" smtClean="0">
                <a:solidFill>
                  <a:srgbClr val="FF0000"/>
                </a:solidFill>
              </a:rPr>
              <a:t>humans</a:t>
            </a:r>
            <a:endParaRPr lang="en-IE" sz="1600" dirty="0">
              <a:solidFill>
                <a:srgbClr val="FF0000"/>
              </a:solidFill>
            </a:endParaRPr>
          </a:p>
        </p:txBody>
      </p:sp>
      <p:sp>
        <p:nvSpPr>
          <p:cNvPr id="6" name="Rectangle 5"/>
          <p:cNvSpPr/>
          <p:nvPr/>
        </p:nvSpPr>
        <p:spPr>
          <a:xfrm>
            <a:off x="433581" y="5839897"/>
            <a:ext cx="8234430" cy="646331"/>
          </a:xfrm>
          <a:prstGeom prst="rect">
            <a:avLst/>
          </a:prstGeom>
        </p:spPr>
        <p:txBody>
          <a:bodyPr wrap="square">
            <a:spAutoFit/>
          </a:bodyPr>
          <a:lstStyle/>
          <a:p>
            <a:r>
              <a:rPr lang="en-IE" b="1" dirty="0"/>
              <a:t>What is Ethics in Research &amp; Why is it </a:t>
            </a:r>
            <a:r>
              <a:rPr lang="en-IE" b="1" dirty="0" smtClean="0"/>
              <a:t>Important? by </a:t>
            </a:r>
            <a:r>
              <a:rPr lang="en-IE" b="1" dirty="0"/>
              <a:t>David B. </a:t>
            </a:r>
            <a:r>
              <a:rPr lang="en-IE" b="1" dirty="0" err="1" smtClean="0"/>
              <a:t>Resnik</a:t>
            </a:r>
            <a:r>
              <a:rPr lang="en-IE" b="1" dirty="0" smtClean="0"/>
              <a:t> </a:t>
            </a:r>
            <a:r>
              <a:rPr lang="en-IE" dirty="0" smtClean="0">
                <a:hlinkClick r:id="rId8"/>
              </a:rPr>
              <a:t>https</a:t>
            </a:r>
            <a:r>
              <a:rPr lang="en-IE" dirty="0">
                <a:hlinkClick r:id="rId8"/>
              </a:rPr>
              <a:t>://</a:t>
            </a:r>
            <a:r>
              <a:rPr lang="en-IE" dirty="0" smtClean="0">
                <a:hlinkClick r:id="rId8"/>
              </a:rPr>
              <a:t>www.niehs.nih.gov/research/resources/bioethics/whatis/</a:t>
            </a:r>
            <a:r>
              <a:rPr lang="en-IE" dirty="0" smtClean="0"/>
              <a:t> </a:t>
            </a:r>
            <a:endParaRPr lang="en-IE" dirty="0"/>
          </a:p>
        </p:txBody>
      </p:sp>
    </p:spTree>
    <p:extLst>
      <p:ext uri="{BB962C8B-B14F-4D97-AF65-F5344CB8AC3E}">
        <p14:creationId xmlns:p14="http://schemas.microsoft.com/office/powerpoint/2010/main" val="13012136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Thank You</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28674" y="688917"/>
            <a:ext cx="4458221" cy="153651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28674" y="740545"/>
            <a:ext cx="4607484" cy="1587958"/>
          </a:xfrm>
          <a:prstGeom prst="rect">
            <a:avLst/>
          </a:prstGeom>
        </p:spPr>
      </p:pic>
      <p:pic>
        <p:nvPicPr>
          <p:cNvPr id="19458" name="Picture 2" descr="http://michaelsonwilliams.com/wp-content/uploads/2015/05/success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477056" y="3366615"/>
            <a:ext cx="3777598" cy="2518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462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Ethics in TCD</a:t>
            </a:r>
            <a:endParaRPr lang="en-IE" b="1" dirty="0"/>
          </a:p>
        </p:txBody>
      </p:sp>
      <p:sp>
        <p:nvSpPr>
          <p:cNvPr id="3" name="Content Placeholder 2"/>
          <p:cNvSpPr>
            <a:spLocks noGrp="1"/>
          </p:cNvSpPr>
          <p:nvPr>
            <p:ph idx="1"/>
          </p:nvPr>
        </p:nvSpPr>
        <p:spPr>
          <a:xfrm>
            <a:off x="828675" y="1871551"/>
            <a:ext cx="5509495" cy="4096800"/>
          </a:xfrm>
        </p:spPr>
        <p:txBody>
          <a:bodyPr>
            <a:normAutofit/>
          </a:bodyPr>
          <a:lstStyle/>
          <a:p>
            <a:r>
              <a:rPr lang="en-IE" dirty="0" smtClean="0"/>
              <a:t>All research in TCD should be conducted in line with the </a:t>
            </a:r>
            <a:r>
              <a:rPr lang="en-IE" dirty="0" smtClean="0">
                <a:solidFill>
                  <a:schemeClr val="accent2"/>
                </a:solidFill>
              </a:rPr>
              <a:t>TCD Policy on Good Research Practice</a:t>
            </a:r>
            <a:r>
              <a:rPr lang="en-IE" dirty="0" smtClean="0"/>
              <a:t>, which includes ethical principles.</a:t>
            </a:r>
          </a:p>
          <a:p>
            <a:r>
              <a:rPr lang="en-IE" dirty="0" smtClean="0"/>
              <a:t>All research should follow the guiding ethical principles of:</a:t>
            </a:r>
          </a:p>
          <a:p>
            <a:pPr marL="457200" lvl="1" indent="-457200">
              <a:buFont typeface="+mj-lt"/>
              <a:buAutoNum type="arabicPeriod"/>
            </a:pPr>
            <a:r>
              <a:rPr lang="en-IE" b="1" dirty="0" smtClean="0">
                <a:solidFill>
                  <a:schemeClr val="accent2"/>
                </a:solidFill>
              </a:rPr>
              <a:t>respect</a:t>
            </a:r>
            <a:r>
              <a:rPr lang="en-IE" b="1" dirty="0" smtClean="0"/>
              <a:t> for the individual subject or population</a:t>
            </a:r>
          </a:p>
          <a:p>
            <a:pPr marL="457200" lvl="1" indent="-457200">
              <a:buFont typeface="+mj-lt"/>
              <a:buAutoNum type="arabicPeriod"/>
            </a:pPr>
            <a:r>
              <a:rPr lang="en-IE" b="1" dirty="0" smtClean="0">
                <a:solidFill>
                  <a:schemeClr val="accent2"/>
                </a:solidFill>
              </a:rPr>
              <a:t>beneficence</a:t>
            </a:r>
            <a:r>
              <a:rPr lang="en-IE" b="1" dirty="0" smtClean="0"/>
              <a:t> and the </a:t>
            </a:r>
            <a:r>
              <a:rPr lang="en-IE" b="1" dirty="0" smtClean="0">
                <a:solidFill>
                  <a:schemeClr val="accent2"/>
                </a:solidFill>
              </a:rPr>
              <a:t>absence of maleficence </a:t>
            </a:r>
            <a:r>
              <a:rPr lang="en-IE" b="1" dirty="0" smtClean="0"/>
              <a:t>(research should have the maximum benefit with minimal harm)</a:t>
            </a:r>
          </a:p>
          <a:p>
            <a:pPr marL="457200" lvl="1" indent="-457200">
              <a:buFont typeface="+mj-lt"/>
              <a:buAutoNum type="arabicPeriod"/>
            </a:pPr>
            <a:r>
              <a:rPr lang="en-IE" b="1" dirty="0" smtClean="0">
                <a:solidFill>
                  <a:schemeClr val="accent2"/>
                </a:solidFill>
              </a:rPr>
              <a:t>justice</a:t>
            </a:r>
            <a:r>
              <a:rPr lang="en-IE" b="1" dirty="0" smtClean="0"/>
              <a:t> (all research subjects and populations should be treated fairly and equally)</a:t>
            </a:r>
            <a:endParaRPr lang="en-IE" dirty="0" smtClean="0"/>
          </a:p>
        </p:txBody>
      </p:sp>
      <p:pic>
        <p:nvPicPr>
          <p:cNvPr id="205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747767" y="394250"/>
            <a:ext cx="1691014" cy="25853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Rectangle 4"/>
          <p:cNvSpPr/>
          <p:nvPr/>
        </p:nvSpPr>
        <p:spPr>
          <a:xfrm>
            <a:off x="6300578" y="3124045"/>
            <a:ext cx="2585392" cy="507831"/>
          </a:xfrm>
          <a:prstGeom prst="rect">
            <a:avLst/>
          </a:prstGeom>
        </p:spPr>
        <p:txBody>
          <a:bodyPr wrap="square">
            <a:spAutoFit/>
          </a:bodyPr>
          <a:lstStyle/>
          <a:p>
            <a:r>
              <a:rPr lang="en-IE" sz="900" dirty="0">
                <a:hlinkClick r:id="rId4"/>
              </a:rPr>
              <a:t>https://</a:t>
            </a:r>
            <a:r>
              <a:rPr lang="en-IE" sz="900" dirty="0" smtClean="0">
                <a:hlinkClick r:id="rId4"/>
              </a:rPr>
              <a:t>www.tcd.ie/research/dean/assets/pdf/FINAL_Good%20Research%20Practice%20policy_COUNCIL%20APPROVEDandminutedgg.pdf</a:t>
            </a:r>
            <a:r>
              <a:rPr lang="en-IE" sz="900" dirty="0" smtClean="0"/>
              <a:t> </a:t>
            </a:r>
            <a:endParaRPr lang="en-IE" sz="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4" y="781120"/>
            <a:ext cx="7500939" cy="561600"/>
          </a:xfrm>
        </p:spPr>
        <p:txBody>
          <a:bodyPr/>
          <a:lstStyle/>
          <a:p>
            <a:r>
              <a:rPr lang="en-IE" dirty="0" smtClean="0"/>
              <a:t>European code of conduct for research integrity</a:t>
            </a:r>
            <a:endParaRPr lang="en-IE" dirty="0"/>
          </a:p>
        </p:txBody>
      </p:sp>
      <p:sp>
        <p:nvSpPr>
          <p:cNvPr id="3" name="Content Placeholder 2"/>
          <p:cNvSpPr>
            <a:spLocks noGrp="1"/>
          </p:cNvSpPr>
          <p:nvPr>
            <p:ph idx="1"/>
          </p:nvPr>
        </p:nvSpPr>
        <p:spPr>
          <a:xfrm>
            <a:off x="745958" y="1667014"/>
            <a:ext cx="7500938" cy="4096800"/>
          </a:xfrm>
        </p:spPr>
        <p:txBody>
          <a:bodyPr/>
          <a:lstStyle/>
          <a:p>
            <a:r>
              <a:rPr lang="en-IE" dirty="0" smtClean="0"/>
              <a:t>8 basic principles that underpin research integrity</a:t>
            </a:r>
          </a:p>
          <a:p>
            <a:pPr marL="342900" indent="-342900">
              <a:buFont typeface="Arial" panose="020B0604020202020204" pitchFamily="34" charset="0"/>
              <a:buChar char="•"/>
            </a:pPr>
            <a:r>
              <a:rPr lang="en-IE" dirty="0" smtClean="0"/>
              <a:t>Honesty</a:t>
            </a:r>
          </a:p>
          <a:p>
            <a:pPr marL="342900" indent="-342900">
              <a:buFont typeface="Arial" panose="020B0604020202020204" pitchFamily="34" charset="0"/>
              <a:buChar char="•"/>
            </a:pPr>
            <a:r>
              <a:rPr lang="en-IE" dirty="0" smtClean="0"/>
              <a:t>Reliability</a:t>
            </a:r>
          </a:p>
          <a:p>
            <a:pPr marL="342900" indent="-342900">
              <a:buFont typeface="Arial" panose="020B0604020202020204" pitchFamily="34" charset="0"/>
              <a:buChar char="•"/>
            </a:pPr>
            <a:r>
              <a:rPr lang="en-IE" dirty="0" smtClean="0"/>
              <a:t>Objectivity</a:t>
            </a:r>
          </a:p>
          <a:p>
            <a:pPr marL="342900" indent="-342900">
              <a:buFont typeface="Arial" panose="020B0604020202020204" pitchFamily="34" charset="0"/>
              <a:buChar char="•"/>
            </a:pPr>
            <a:r>
              <a:rPr lang="en-IE" dirty="0" smtClean="0"/>
              <a:t>Impartiality and independence</a:t>
            </a:r>
          </a:p>
          <a:p>
            <a:pPr marL="342900" indent="-342900">
              <a:buFont typeface="Arial" panose="020B0604020202020204" pitchFamily="34" charset="0"/>
              <a:buChar char="•"/>
            </a:pPr>
            <a:r>
              <a:rPr lang="en-IE" dirty="0" smtClean="0"/>
              <a:t>Open communication</a:t>
            </a:r>
          </a:p>
          <a:p>
            <a:pPr marL="342900" indent="-342900">
              <a:buFont typeface="Arial" panose="020B0604020202020204" pitchFamily="34" charset="0"/>
              <a:buChar char="•"/>
            </a:pPr>
            <a:r>
              <a:rPr lang="en-IE" dirty="0" smtClean="0"/>
              <a:t>Duty of care</a:t>
            </a:r>
          </a:p>
          <a:p>
            <a:pPr marL="342900" indent="-342900">
              <a:buFont typeface="Arial" panose="020B0604020202020204" pitchFamily="34" charset="0"/>
              <a:buChar char="•"/>
            </a:pPr>
            <a:r>
              <a:rPr lang="en-IE" dirty="0" smtClean="0"/>
              <a:t>Fairness</a:t>
            </a:r>
          </a:p>
          <a:p>
            <a:pPr marL="342900" indent="-342900">
              <a:buFont typeface="Arial" panose="020B0604020202020204" pitchFamily="34" charset="0"/>
              <a:buChar char="•"/>
            </a:pPr>
            <a:r>
              <a:rPr lang="en-IE" dirty="0" smtClean="0"/>
              <a:t>Responsibility for future science generations</a:t>
            </a:r>
          </a:p>
          <a:p>
            <a:endParaRPr lang="en-IE" dirty="0"/>
          </a:p>
        </p:txBody>
      </p:sp>
      <p:sp>
        <p:nvSpPr>
          <p:cNvPr id="4" name="TextBox 3"/>
          <p:cNvSpPr txBox="1"/>
          <p:nvPr/>
        </p:nvSpPr>
        <p:spPr>
          <a:xfrm>
            <a:off x="352529" y="5939408"/>
            <a:ext cx="8671156" cy="369332"/>
          </a:xfrm>
          <a:prstGeom prst="rect">
            <a:avLst/>
          </a:prstGeom>
          <a:noFill/>
        </p:spPr>
        <p:txBody>
          <a:bodyPr wrap="none" rtlCol="0">
            <a:spAutoFit/>
          </a:bodyPr>
          <a:lstStyle/>
          <a:p>
            <a:r>
              <a:rPr lang="en-IE" dirty="0" smtClean="0"/>
              <a:t>www.allea.org/Content/ALLEA/Scientific%20Integrity/Code_Conduct_ResearchIntegrity.pdf</a:t>
            </a:r>
            <a:endParaRPr lang="en-IE" dirty="0"/>
          </a:p>
        </p:txBody>
      </p:sp>
      <p:pic>
        <p:nvPicPr>
          <p:cNvPr id="5122"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124073" y="1467851"/>
            <a:ext cx="2899612" cy="40334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7839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Ethics in TCD</a:t>
            </a:r>
            <a:endParaRPr lang="en-IE" b="1" dirty="0"/>
          </a:p>
        </p:txBody>
      </p:sp>
      <p:sp>
        <p:nvSpPr>
          <p:cNvPr id="3" name="Content Placeholder 2"/>
          <p:cNvSpPr>
            <a:spLocks noGrp="1"/>
          </p:cNvSpPr>
          <p:nvPr>
            <p:ph idx="1"/>
          </p:nvPr>
        </p:nvSpPr>
        <p:spPr/>
        <p:txBody>
          <a:bodyPr>
            <a:normAutofit lnSpcReduction="10000"/>
          </a:bodyPr>
          <a:lstStyle/>
          <a:p>
            <a:r>
              <a:rPr lang="en-IE" dirty="0" smtClean="0"/>
              <a:t>TCD has two levels of Research Ethics Committee (RECs); Level 1 for low risk research and Level 2 for medium to high risk research.</a:t>
            </a:r>
          </a:p>
          <a:p>
            <a:r>
              <a:rPr lang="en-IE" dirty="0" smtClean="0"/>
              <a:t>The School of Natural Sciences REC is a </a:t>
            </a:r>
            <a:r>
              <a:rPr lang="en-IE" dirty="0" smtClean="0">
                <a:solidFill>
                  <a:schemeClr val="accent2"/>
                </a:solidFill>
              </a:rPr>
              <a:t>Level 1 (low risk) </a:t>
            </a:r>
            <a:r>
              <a:rPr lang="en-IE" dirty="0" smtClean="0"/>
              <a:t>committee</a:t>
            </a:r>
            <a:r>
              <a:rPr lang="en-IE" dirty="0" smtClean="0">
                <a:solidFill>
                  <a:schemeClr val="accent2"/>
                </a:solidFill>
              </a:rPr>
              <a:t> </a:t>
            </a:r>
            <a:r>
              <a:rPr lang="en-IE" dirty="0" smtClean="0"/>
              <a:t>and was set up in 2015.</a:t>
            </a:r>
          </a:p>
          <a:p>
            <a:r>
              <a:rPr lang="en-IE" dirty="0" smtClean="0"/>
              <a:t>TCD’s Level 2 RECs include:</a:t>
            </a:r>
          </a:p>
          <a:p>
            <a:pPr lvl="1"/>
            <a:r>
              <a:rPr lang="en-IE" dirty="0" smtClean="0"/>
              <a:t>Animal Research Ethics Committee</a:t>
            </a:r>
          </a:p>
          <a:p>
            <a:pPr lvl="1"/>
            <a:r>
              <a:rPr lang="en-IE" dirty="0" smtClean="0"/>
              <a:t>FEMS Ethics </a:t>
            </a:r>
            <a:r>
              <a:rPr lang="en-IE" dirty="0"/>
              <a:t>Committee</a:t>
            </a:r>
            <a:endParaRPr lang="en-IE" dirty="0" smtClean="0"/>
          </a:p>
          <a:p>
            <a:pPr lvl="1"/>
            <a:r>
              <a:rPr lang="en-IE" dirty="0" smtClean="0"/>
              <a:t>Faculty of Arts Humanities and Social </a:t>
            </a:r>
            <a:r>
              <a:rPr lang="en-IE" dirty="0"/>
              <a:t>Sciences Ethics Committee</a:t>
            </a:r>
            <a:endParaRPr lang="en-IE" dirty="0" smtClean="0"/>
          </a:p>
          <a:p>
            <a:pPr lvl="1"/>
            <a:r>
              <a:rPr lang="en-IE" dirty="0" smtClean="0"/>
              <a:t>Faculty of Health </a:t>
            </a:r>
            <a:r>
              <a:rPr lang="en-IE" dirty="0"/>
              <a:t>Sciences Ethics Committee</a:t>
            </a:r>
            <a:endParaRPr lang="en-IE" dirty="0" smtClean="0"/>
          </a:p>
          <a:p>
            <a:pPr lvl="1"/>
            <a:r>
              <a:rPr lang="en-IE" dirty="0" smtClean="0"/>
              <a:t>St James's Hospital / Tallaght Hospital, Research Ethics Committee (JREC)</a:t>
            </a:r>
            <a:endParaRPr lang="en-IE" dirty="0"/>
          </a:p>
        </p:txBody>
      </p:sp>
      <p:pic>
        <p:nvPicPr>
          <p:cNvPr id="17410" name="Picture 2" descr="http://1.bp.blogspot.com/-HJ2CyWH1SXg/UQrPYBu5zVI/AAAAAAAABTo/goCccBog8Ec/s1600/05wtiNominatonsEthicsiStockphoto-133589942222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03280" y="80123"/>
            <a:ext cx="2474891" cy="1688514"/>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cdn2-b.examiner.com/sites/default/files/styles/article_large/hash/4c/85/4c857040bbf9a74be6f1e2f0fbdf0eac.jpg?itok=mbS-dl09"/>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087144" y="2971047"/>
            <a:ext cx="2857501" cy="14926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4" y="512400"/>
            <a:ext cx="7500939" cy="561600"/>
          </a:xfrm>
        </p:spPr>
        <p:txBody>
          <a:bodyPr>
            <a:normAutofit fontScale="90000"/>
          </a:bodyPr>
          <a:lstStyle/>
          <a:p>
            <a:r>
              <a:rPr lang="en-IE" b="1" dirty="0" smtClean="0"/>
              <a:t>School of Natural Science Research Ethics Committee</a:t>
            </a:r>
            <a:endParaRPr lang="en-IE" b="1" dirty="0"/>
          </a:p>
        </p:txBody>
      </p:sp>
      <p:pic>
        <p:nvPicPr>
          <p:cNvPr id="4098" name="Picture 2" descr="http://naturalscience.tcd.ie/assets/img/research/staffpics/McClenaghan-crop.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45293" y="1275074"/>
            <a:ext cx="1257300" cy="15240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naturalscience.tcd.ie/assets/img/research/staffpics/sw-crop.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84443" y="1258344"/>
            <a:ext cx="1257300" cy="152400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naturalscience.tcd.ie/assets/img/research/staffpics/susan-murphy2013.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614868" y="1275075"/>
            <a:ext cx="1257300" cy="1524001"/>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08978" y="3801699"/>
            <a:ext cx="1110415" cy="1483664"/>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6413466" y="1267609"/>
            <a:ext cx="1136052" cy="151473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79142" y="3955702"/>
            <a:ext cx="1763485" cy="1175657"/>
          </a:xfrm>
          <a:prstGeom prst="rect">
            <a:avLst/>
          </a:prstGeom>
        </p:spPr>
      </p:pic>
      <p:sp>
        <p:nvSpPr>
          <p:cNvPr id="6" name="Rectangle 5"/>
          <p:cNvSpPr/>
          <p:nvPr/>
        </p:nvSpPr>
        <p:spPr>
          <a:xfrm>
            <a:off x="6167857" y="2887294"/>
            <a:ext cx="1782794" cy="584775"/>
          </a:xfrm>
          <a:prstGeom prst="rect">
            <a:avLst/>
          </a:prstGeom>
        </p:spPr>
        <p:txBody>
          <a:bodyPr wrap="square">
            <a:spAutoFit/>
          </a:bodyPr>
          <a:lstStyle/>
          <a:p>
            <a:r>
              <a:rPr lang="en-IE" sz="1600" dirty="0" smtClean="0"/>
              <a:t>Anthea Cameron</a:t>
            </a:r>
          </a:p>
          <a:p>
            <a:r>
              <a:rPr lang="en-IE" sz="1600" dirty="0" smtClean="0"/>
              <a:t>(SNS School Office)</a:t>
            </a:r>
            <a:r>
              <a:rPr lang="en-IE" sz="1600" dirty="0" smtClean="0"/>
              <a:t> </a:t>
            </a:r>
            <a:endParaRPr lang="en-IE" sz="1600" dirty="0"/>
          </a:p>
        </p:txBody>
      </p:sp>
      <p:sp>
        <p:nvSpPr>
          <p:cNvPr id="7" name="Rectangle 6"/>
          <p:cNvSpPr/>
          <p:nvPr/>
        </p:nvSpPr>
        <p:spPr>
          <a:xfrm>
            <a:off x="4196219" y="2873662"/>
            <a:ext cx="1755449" cy="584775"/>
          </a:xfrm>
          <a:prstGeom prst="rect">
            <a:avLst/>
          </a:prstGeom>
        </p:spPr>
        <p:txBody>
          <a:bodyPr wrap="square">
            <a:spAutoFit/>
          </a:bodyPr>
          <a:lstStyle/>
          <a:p>
            <a:r>
              <a:rPr lang="en-IE" sz="1600" dirty="0"/>
              <a:t>Sean </a:t>
            </a:r>
            <a:r>
              <a:rPr lang="en-IE" sz="1600" dirty="0" smtClean="0"/>
              <a:t>McClenaghan (Geology)</a:t>
            </a:r>
            <a:endParaRPr lang="en-IE" sz="1600" dirty="0"/>
          </a:p>
        </p:txBody>
      </p:sp>
      <p:sp>
        <p:nvSpPr>
          <p:cNvPr id="8" name="Rectangle 7"/>
          <p:cNvSpPr/>
          <p:nvPr/>
        </p:nvSpPr>
        <p:spPr>
          <a:xfrm>
            <a:off x="735536" y="2887294"/>
            <a:ext cx="1413636" cy="584775"/>
          </a:xfrm>
          <a:prstGeom prst="rect">
            <a:avLst/>
          </a:prstGeom>
        </p:spPr>
        <p:txBody>
          <a:bodyPr wrap="square">
            <a:spAutoFit/>
          </a:bodyPr>
          <a:lstStyle/>
          <a:p>
            <a:r>
              <a:rPr lang="en-IE" sz="1600" dirty="0"/>
              <a:t>Steve Waldren </a:t>
            </a:r>
            <a:r>
              <a:rPr lang="en-IE" sz="1600" dirty="0" smtClean="0"/>
              <a:t>(Botany</a:t>
            </a:r>
            <a:r>
              <a:rPr lang="en-IE" sz="1600" dirty="0" smtClean="0"/>
              <a:t>) Chair</a:t>
            </a:r>
            <a:endParaRPr lang="en-IE" sz="1600" dirty="0"/>
          </a:p>
        </p:txBody>
      </p:sp>
      <p:sp>
        <p:nvSpPr>
          <p:cNvPr id="9" name="Rectangle 8"/>
          <p:cNvSpPr/>
          <p:nvPr/>
        </p:nvSpPr>
        <p:spPr>
          <a:xfrm>
            <a:off x="2487769" y="2873662"/>
            <a:ext cx="1424245" cy="584775"/>
          </a:xfrm>
          <a:prstGeom prst="rect">
            <a:avLst/>
          </a:prstGeom>
        </p:spPr>
        <p:txBody>
          <a:bodyPr wrap="square">
            <a:spAutoFit/>
          </a:bodyPr>
          <a:lstStyle/>
          <a:p>
            <a:r>
              <a:rPr lang="en-IE" sz="1600" dirty="0"/>
              <a:t>Susan </a:t>
            </a:r>
            <a:r>
              <a:rPr lang="en-IE" sz="1600" dirty="0" smtClean="0"/>
              <a:t>Murphy (Geography)</a:t>
            </a:r>
            <a:endParaRPr lang="en-IE" sz="1600" dirty="0"/>
          </a:p>
        </p:txBody>
      </p:sp>
      <p:sp>
        <p:nvSpPr>
          <p:cNvPr id="10" name="Rectangle 9"/>
          <p:cNvSpPr/>
          <p:nvPr/>
        </p:nvSpPr>
        <p:spPr>
          <a:xfrm>
            <a:off x="653143" y="5454641"/>
            <a:ext cx="1577591" cy="553998"/>
          </a:xfrm>
          <a:prstGeom prst="rect">
            <a:avLst/>
          </a:prstGeom>
        </p:spPr>
        <p:txBody>
          <a:bodyPr wrap="square">
            <a:spAutoFit/>
          </a:bodyPr>
          <a:lstStyle/>
          <a:p>
            <a:r>
              <a:rPr lang="en-IE" sz="1400" dirty="0" smtClean="0"/>
              <a:t>Prof Mike Williams </a:t>
            </a:r>
            <a:r>
              <a:rPr lang="en-IE" sz="1600" dirty="0" smtClean="0"/>
              <a:t>(Botany)</a:t>
            </a:r>
            <a:endParaRPr lang="en-IE" sz="1600" dirty="0"/>
          </a:p>
        </p:txBody>
      </p:sp>
      <p:sp>
        <p:nvSpPr>
          <p:cNvPr id="11" name="Rectangle 10"/>
          <p:cNvSpPr/>
          <p:nvPr/>
        </p:nvSpPr>
        <p:spPr>
          <a:xfrm>
            <a:off x="2614868" y="5285363"/>
            <a:ext cx="1675330" cy="584775"/>
          </a:xfrm>
          <a:prstGeom prst="rect">
            <a:avLst/>
          </a:prstGeom>
        </p:spPr>
        <p:txBody>
          <a:bodyPr wrap="none">
            <a:spAutoFit/>
          </a:bodyPr>
          <a:lstStyle/>
          <a:p>
            <a:r>
              <a:rPr lang="en-IE" sz="1600" dirty="0" smtClean="0"/>
              <a:t>Dr Nicola Marples</a:t>
            </a:r>
          </a:p>
          <a:p>
            <a:r>
              <a:rPr lang="en-IE" sz="1600" dirty="0" smtClean="0"/>
              <a:t>(</a:t>
            </a:r>
            <a:r>
              <a:rPr lang="en-IE" sz="1600" dirty="0" smtClean="0"/>
              <a:t>Zoology)</a:t>
            </a:r>
            <a:endParaRPr lang="en-IE" sz="1600" dirty="0"/>
          </a:p>
        </p:txBody>
      </p:sp>
      <p:pic>
        <p:nvPicPr>
          <p:cNvPr id="4108" name="Picture 12"/>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2691106" y="3750995"/>
            <a:ext cx="1104824" cy="147723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79142" y="5285363"/>
            <a:ext cx="1982431" cy="584775"/>
          </a:xfrm>
          <a:prstGeom prst="rect">
            <a:avLst/>
          </a:prstGeom>
          <a:noFill/>
        </p:spPr>
        <p:txBody>
          <a:bodyPr wrap="square" rtlCol="0">
            <a:spAutoFit/>
          </a:bodyPr>
          <a:lstStyle/>
          <a:p>
            <a:r>
              <a:rPr lang="en-IE" sz="1600" dirty="0"/>
              <a:t>D</a:t>
            </a:r>
            <a:r>
              <a:rPr lang="en-IE" sz="1600" dirty="0" smtClean="0"/>
              <a:t>r Peter Nolan</a:t>
            </a:r>
          </a:p>
          <a:p>
            <a:r>
              <a:rPr lang="en-IE" sz="1600" dirty="0" smtClean="0"/>
              <a:t>(Zoology)</a:t>
            </a:r>
            <a:endParaRPr lang="en-IE"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4" y="502875"/>
            <a:ext cx="7500939" cy="561600"/>
          </a:xfrm>
        </p:spPr>
        <p:txBody>
          <a:bodyPr>
            <a:normAutofit fontScale="90000"/>
          </a:bodyPr>
          <a:lstStyle/>
          <a:p>
            <a:r>
              <a:rPr lang="en-IE" b="1" dirty="0" smtClean="0"/>
              <a:t>Who needs to complete an ethics application</a:t>
            </a:r>
            <a:endParaRPr lang="en-IE" b="1" dirty="0"/>
          </a:p>
        </p:txBody>
      </p:sp>
      <p:sp>
        <p:nvSpPr>
          <p:cNvPr id="3" name="Content Placeholder 2"/>
          <p:cNvSpPr>
            <a:spLocks noGrp="1"/>
          </p:cNvSpPr>
          <p:nvPr>
            <p:ph idx="1"/>
          </p:nvPr>
        </p:nvSpPr>
        <p:spPr/>
        <p:txBody>
          <a:bodyPr/>
          <a:lstStyle/>
          <a:p>
            <a:r>
              <a:rPr lang="en-IE" dirty="0" smtClean="0"/>
              <a:t>Ethical approval is needed for </a:t>
            </a:r>
            <a:r>
              <a:rPr lang="en-IE" u="sng" dirty="0" smtClean="0">
                <a:solidFill>
                  <a:schemeClr val="accent2"/>
                </a:solidFill>
              </a:rPr>
              <a:t>all research </a:t>
            </a:r>
            <a:r>
              <a:rPr lang="en-IE" dirty="0" smtClean="0"/>
              <a:t>conducted in the School</a:t>
            </a:r>
          </a:p>
          <a:p>
            <a:r>
              <a:rPr lang="en-IE" dirty="0" smtClean="0"/>
              <a:t>This applies to all </a:t>
            </a:r>
            <a:r>
              <a:rPr lang="en-GB" dirty="0"/>
              <a:t>staff, postgraduate and undergraduate students and </a:t>
            </a:r>
            <a:r>
              <a:rPr lang="en-GB" dirty="0" smtClean="0"/>
              <a:t> volunteers/interns</a:t>
            </a:r>
          </a:p>
          <a:p>
            <a:r>
              <a:rPr lang="en-GB" dirty="0" smtClean="0"/>
              <a:t>Failure to submit is form of research misconduct and Junior/Senior Dean may become involved</a:t>
            </a:r>
            <a:endParaRPr lang="en-IE" dirty="0"/>
          </a:p>
        </p:txBody>
      </p:sp>
      <p:pic>
        <p:nvPicPr>
          <p:cNvPr id="4" name="Picture 2" descr=" T1862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81171" y="3890813"/>
            <a:ext cx="3890334" cy="25366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Application process</a:t>
            </a:r>
            <a:endParaRPr lang="en-IE" b="1" dirty="0"/>
          </a:p>
        </p:txBody>
      </p:sp>
      <p:sp>
        <p:nvSpPr>
          <p:cNvPr id="3" name="Content Placeholder 2"/>
          <p:cNvSpPr>
            <a:spLocks noGrp="1"/>
          </p:cNvSpPr>
          <p:nvPr>
            <p:ph idx="1"/>
          </p:nvPr>
        </p:nvSpPr>
        <p:spPr>
          <a:xfrm>
            <a:off x="828675" y="1871551"/>
            <a:ext cx="5376970" cy="4096800"/>
          </a:xfrm>
        </p:spPr>
        <p:txBody>
          <a:bodyPr>
            <a:normAutofit lnSpcReduction="10000"/>
          </a:bodyPr>
          <a:lstStyle/>
          <a:p>
            <a:r>
              <a:rPr lang="en-IE" dirty="0" smtClean="0"/>
              <a:t>Completed SNS REC application forms should be emailed to </a:t>
            </a:r>
            <a:r>
              <a:rPr lang="en-IE" dirty="0" smtClean="0"/>
              <a:t>Steve Waldren</a:t>
            </a:r>
            <a:endParaRPr lang="en-IE" dirty="0" smtClean="0"/>
          </a:p>
          <a:p>
            <a:r>
              <a:rPr lang="en-IE" dirty="0" smtClean="0"/>
              <a:t>The deadline for submission is the </a:t>
            </a:r>
            <a:r>
              <a:rPr lang="en-IE" dirty="0" smtClean="0">
                <a:solidFill>
                  <a:schemeClr val="accent2"/>
                </a:solidFill>
                <a:effectLst>
                  <a:outerShdw blurRad="38100" dist="38100" dir="2700000" algn="tl">
                    <a:srgbClr val="000000">
                      <a:alpha val="43137"/>
                    </a:srgbClr>
                  </a:outerShdw>
                </a:effectLst>
              </a:rPr>
              <a:t>15</a:t>
            </a:r>
            <a:r>
              <a:rPr lang="en-IE" baseline="30000" dirty="0" smtClean="0">
                <a:solidFill>
                  <a:schemeClr val="accent2"/>
                </a:solidFill>
                <a:effectLst>
                  <a:outerShdw blurRad="38100" dist="38100" dir="2700000" algn="tl">
                    <a:srgbClr val="000000">
                      <a:alpha val="43137"/>
                    </a:srgbClr>
                  </a:outerShdw>
                </a:effectLst>
              </a:rPr>
              <a:t>th</a:t>
            </a:r>
            <a:r>
              <a:rPr lang="en-IE" dirty="0" smtClean="0"/>
              <a:t> of each month</a:t>
            </a:r>
          </a:p>
          <a:p>
            <a:r>
              <a:rPr lang="en-IE" dirty="0" smtClean="0"/>
              <a:t>The application will be read by two members of the REC. The outcome of the review is:</a:t>
            </a:r>
          </a:p>
          <a:p>
            <a:pPr lvl="1"/>
            <a:r>
              <a:rPr lang="en-IE" dirty="0" smtClean="0"/>
              <a:t>Approval</a:t>
            </a:r>
          </a:p>
          <a:p>
            <a:pPr lvl="1"/>
            <a:r>
              <a:rPr lang="en-IE" dirty="0" smtClean="0"/>
              <a:t>Approval with changes</a:t>
            </a:r>
          </a:p>
          <a:p>
            <a:pPr lvl="1"/>
            <a:r>
              <a:rPr lang="en-IE" dirty="0" smtClean="0"/>
              <a:t>Rejection</a:t>
            </a:r>
          </a:p>
          <a:p>
            <a:r>
              <a:rPr lang="en-IE" dirty="0" smtClean="0"/>
              <a:t>We aim to give you a response by the 1</a:t>
            </a:r>
            <a:r>
              <a:rPr lang="en-IE" baseline="30000" dirty="0" smtClean="0"/>
              <a:t>st</a:t>
            </a:r>
            <a:r>
              <a:rPr lang="en-IE" dirty="0" smtClean="0"/>
              <a:t> of the following month</a:t>
            </a:r>
          </a:p>
          <a:p>
            <a:endParaRPr lang="en-IE" dirty="0"/>
          </a:p>
        </p:txBody>
      </p:sp>
      <p:pic>
        <p:nvPicPr>
          <p:cNvPr id="8194" name="Picture 2" descr="http://redbus2us.com/wp-content/uploads/2010/05/How-to-email-Professor-For-Graduate-School-Admissio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43430" y="1654093"/>
            <a:ext cx="2424787" cy="3141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9788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b="1" dirty="0" smtClean="0"/>
              <a:t>SNS Ethics webpage</a:t>
            </a:r>
            <a:endParaRPr lang="en-IE" b="1" dirty="0"/>
          </a:p>
        </p:txBody>
      </p:sp>
      <p:sp>
        <p:nvSpPr>
          <p:cNvPr id="7" name="TextBox 6"/>
          <p:cNvSpPr txBox="1"/>
          <p:nvPr/>
        </p:nvSpPr>
        <p:spPr>
          <a:xfrm>
            <a:off x="372202" y="6019009"/>
            <a:ext cx="7144378" cy="369332"/>
          </a:xfrm>
          <a:prstGeom prst="rect">
            <a:avLst/>
          </a:prstGeom>
          <a:noFill/>
        </p:spPr>
        <p:txBody>
          <a:bodyPr wrap="square" rtlCol="0">
            <a:spAutoFit/>
          </a:bodyPr>
          <a:lstStyle/>
          <a:p>
            <a:r>
              <a:rPr lang="en-IE" dirty="0">
                <a:hlinkClick r:id="rId3"/>
              </a:rPr>
              <a:t>http://naturalscience.tcd.ie/research/ethics/</a:t>
            </a:r>
            <a:endParaRPr lang="en-IE" dirty="0"/>
          </a:p>
        </p:txBody>
      </p:sp>
      <p:pic>
        <p:nvPicPr>
          <p:cNvPr id="307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954060" y="939451"/>
            <a:ext cx="5110619" cy="4951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rinity_PPT_Calibri_Option2">
  <a:themeElements>
    <a:clrScheme name="Trinity College">
      <a:dk1>
        <a:sysClr val="windowText" lastClr="000000"/>
      </a:dk1>
      <a:lt1>
        <a:sysClr val="window" lastClr="FFFFFF"/>
      </a:lt1>
      <a:dk2>
        <a:srgbClr val="3E6DB2"/>
      </a:dk2>
      <a:lt2>
        <a:srgbClr val="FFFFFF"/>
      </a:lt2>
      <a:accent1>
        <a:srgbClr val="4F81BD"/>
      </a:accent1>
      <a:accent2>
        <a:srgbClr val="0E73B9"/>
      </a:accent2>
      <a:accent3>
        <a:srgbClr val="7C7C7C"/>
      </a:accent3>
      <a:accent4>
        <a:srgbClr val="A6A6A6"/>
      </a:accent4>
      <a:accent5>
        <a:srgbClr val="4F81BD"/>
      </a:accent5>
      <a:accent6>
        <a:srgbClr val="3E6DB2"/>
      </a:accent6>
      <a:hlink>
        <a:srgbClr val="000000"/>
      </a:hlink>
      <a:folHlink>
        <a:srgbClr val="000000"/>
      </a:folHlink>
    </a:clrScheme>
    <a:fontScheme name="Trinity Colleg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17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Trinity_PPT_Calibri_Option2</Template>
  <TotalTime>531</TotalTime>
  <Words>2356</Words>
  <Application>Microsoft Office PowerPoint</Application>
  <PresentationFormat>On-screen Show (4:3)</PresentationFormat>
  <Paragraphs>216</Paragraphs>
  <Slides>29</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Cambria</vt:lpstr>
      <vt:lpstr>Minion Pro</vt:lpstr>
      <vt:lpstr>Times New Roman</vt:lpstr>
      <vt:lpstr>Trinity_PPT_Calibri_Option2</vt:lpstr>
      <vt:lpstr>School of Natural Sciences ethics application process</vt:lpstr>
      <vt:lpstr>Why have a School Ethics Committee?</vt:lpstr>
      <vt:lpstr>Ethics in TCD</vt:lpstr>
      <vt:lpstr>European code of conduct for research integrity</vt:lpstr>
      <vt:lpstr>Ethics in TCD</vt:lpstr>
      <vt:lpstr>School of Natural Science Research Ethics Committee</vt:lpstr>
      <vt:lpstr>Who needs to complete an ethics application</vt:lpstr>
      <vt:lpstr>Application process</vt:lpstr>
      <vt:lpstr>SNS Ethics webpage</vt:lpstr>
      <vt:lpstr>Application process</vt:lpstr>
      <vt:lpstr>Section 1: Applicant details</vt:lpstr>
      <vt:lpstr>Section 2: Initial Research Ethics Checklist</vt:lpstr>
      <vt:lpstr>Section 3: Checklist for School REC suitability</vt:lpstr>
      <vt:lpstr>Section 3: Checklist for School REC suitability</vt:lpstr>
      <vt:lpstr>Section 3 – question 11</vt:lpstr>
      <vt:lpstr>Section 3</vt:lpstr>
      <vt:lpstr>Section 4 - Potential ethical issues</vt:lpstr>
      <vt:lpstr>Section 4 - Ethical considerations to reduce risk and impact</vt:lpstr>
      <vt:lpstr>Section 4 – Data storage</vt:lpstr>
      <vt:lpstr>Section 4 - Published ethical guidelines to be followed </vt:lpstr>
      <vt:lpstr>Forms for studies involving humans</vt:lpstr>
      <vt:lpstr>Participant Information Form</vt:lpstr>
      <vt:lpstr>Informed Consent Form</vt:lpstr>
      <vt:lpstr>Section 5 - Declaration</vt:lpstr>
      <vt:lpstr>Reports</vt:lpstr>
      <vt:lpstr>Annual Report</vt:lpstr>
      <vt:lpstr>End of project report</vt:lpstr>
      <vt:lpstr>Summary</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 Calibri Regular 36pt</dc:title>
  <dc:creator>Administrator</dc:creator>
  <cp:lastModifiedBy>Anthea Cameron</cp:lastModifiedBy>
  <cp:revision>55</cp:revision>
  <cp:lastPrinted>2015-10-05T11:38:48Z</cp:lastPrinted>
  <dcterms:created xsi:type="dcterms:W3CDTF">2015-04-21T16:55:50Z</dcterms:created>
  <dcterms:modified xsi:type="dcterms:W3CDTF">2017-02-08T11:08:18Z</dcterms:modified>
</cp:coreProperties>
</file>